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3.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67"/>
  </p:notesMasterIdLst>
  <p:handoutMasterIdLst>
    <p:handoutMasterId r:id="rId68"/>
  </p:handoutMasterIdLst>
  <p:sldIdLst>
    <p:sldId id="499" r:id="rId2"/>
    <p:sldId id="302" r:id="rId3"/>
    <p:sldId id="471" r:id="rId4"/>
    <p:sldId id="435" r:id="rId5"/>
    <p:sldId id="470" r:id="rId6"/>
    <p:sldId id="351" r:id="rId7"/>
    <p:sldId id="437" r:id="rId8"/>
    <p:sldId id="424" r:id="rId9"/>
    <p:sldId id="425" r:id="rId10"/>
    <p:sldId id="426" r:id="rId11"/>
    <p:sldId id="427" r:id="rId12"/>
    <p:sldId id="428" r:id="rId13"/>
    <p:sldId id="429" r:id="rId14"/>
    <p:sldId id="436" r:id="rId15"/>
    <p:sldId id="352" r:id="rId16"/>
    <p:sldId id="397" r:id="rId17"/>
    <p:sldId id="403" r:id="rId18"/>
    <p:sldId id="398" r:id="rId19"/>
    <p:sldId id="399" r:id="rId20"/>
    <p:sldId id="331" r:id="rId21"/>
    <p:sldId id="320" r:id="rId22"/>
    <p:sldId id="325" r:id="rId23"/>
    <p:sldId id="322" r:id="rId24"/>
    <p:sldId id="338" r:id="rId25"/>
    <p:sldId id="349" r:id="rId26"/>
    <p:sldId id="438" r:id="rId27"/>
    <p:sldId id="417" r:id="rId28"/>
    <p:sldId id="439" r:id="rId29"/>
    <p:sldId id="440" r:id="rId30"/>
    <p:sldId id="445" r:id="rId31"/>
    <p:sldId id="446" r:id="rId32"/>
    <p:sldId id="447" r:id="rId33"/>
    <p:sldId id="467" r:id="rId34"/>
    <p:sldId id="448" r:id="rId35"/>
    <p:sldId id="450" r:id="rId36"/>
    <p:sldId id="452" r:id="rId37"/>
    <p:sldId id="453" r:id="rId38"/>
    <p:sldId id="454" r:id="rId39"/>
    <p:sldId id="455" r:id="rId40"/>
    <p:sldId id="457" r:id="rId41"/>
    <p:sldId id="458" r:id="rId42"/>
    <p:sldId id="464" r:id="rId43"/>
    <p:sldId id="463" r:id="rId44"/>
    <p:sldId id="469" r:id="rId45"/>
    <p:sldId id="462" r:id="rId46"/>
    <p:sldId id="461" r:id="rId47"/>
    <p:sldId id="449" r:id="rId48"/>
    <p:sldId id="480" r:id="rId49"/>
    <p:sldId id="481" r:id="rId50"/>
    <p:sldId id="482" r:id="rId51"/>
    <p:sldId id="484" r:id="rId52"/>
    <p:sldId id="485" r:id="rId53"/>
    <p:sldId id="486" r:id="rId54"/>
    <p:sldId id="488" r:id="rId55"/>
    <p:sldId id="490" r:id="rId56"/>
    <p:sldId id="491" r:id="rId57"/>
    <p:sldId id="492" r:id="rId58"/>
    <p:sldId id="493" r:id="rId59"/>
    <p:sldId id="494" r:id="rId60"/>
    <p:sldId id="489" r:id="rId61"/>
    <p:sldId id="483" r:id="rId62"/>
    <p:sldId id="495" r:id="rId63"/>
    <p:sldId id="496" r:id="rId64"/>
    <p:sldId id="487" r:id="rId65"/>
    <p:sldId id="324" r:id="rId66"/>
  </p:sldIdLst>
  <p:sldSz cx="9144000" cy="6858000" type="screen4x3"/>
  <p:notesSz cx="6669088"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33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660"/>
  </p:normalViewPr>
  <p:slideViewPr>
    <p:cSldViewPr>
      <p:cViewPr varScale="1">
        <p:scale>
          <a:sx n="116" d="100"/>
          <a:sy n="116" d="100"/>
        </p:scale>
        <p:origin x="1266"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lya\Documents\&#1048;&#1085;&#1090;&#1077;&#1088;&#1092;&#1072;&#1082;&#1089;\2015\Post%20ex%20(&#1082;%20&#1087;&#1088;&#1077;&#1079;&#1077;&#1085;&#1090;&#1072;&#1094;&#1080;&#1080;)\OldIDO%20(learningData)%20-%20analysis%20(BAD).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Ilya\Documents\&#1048;&#1085;&#1090;&#1077;&#1088;&#1092;&#1072;&#1082;&#1089;\2015\Post%20ex%20(&#1082;%20&#1087;&#1088;&#1077;&#1079;&#1077;&#1085;&#1090;&#1072;&#1094;&#1080;&#1080;)\OldIDO%20(learningData)%20-%20analysis%20(GOOD).xlsx"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vm\Documents\&#1048;&#1085;&#1090;&#1077;&#1088;&#1092;&#1072;&#1082;&#1089;\2017\&#1056;&#1072;&#1089;&#1087;&#1088;&#1077;&#1076;&#1077;&#1083;&#1077;&#1085;&#1080;&#1077;%20&#1048;&#1044;&#1054;%20&#1087;&#1086;%20&#1074;&#1077;&#1088;&#1089;&#1080;&#1103;&#1084;%20(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lya\Documents\&#1048;&#1085;&#1090;&#1077;&#1088;&#1092;&#1072;&#1082;&#1089;\2015\Post%20ex%20(&#1082;%20&#1087;&#1088;&#1077;&#1079;&#1077;&#1085;&#1090;&#1072;&#1094;&#1080;&#1080;)\OldIFR%20-%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lya\Documents\&#1048;&#1085;&#1090;&#1077;&#1088;&#1092;&#1072;&#1082;&#1089;\2015\Post%20ex%20(&#1082;%20&#1087;&#1088;&#1077;&#1079;&#1077;&#1085;&#1090;&#1072;&#1094;&#1080;&#1080;)\OldIFR%20-%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lya\AppData\Local\Microsoft\Windows\INetCache\Content.Outlook\U8Y7XFNZ\IFR_Ex-post(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lya\AppData\Local\Microsoft\Windows\INetCache\Content.Outlook\U8Y7XFNZ\IFR_Ex-post(2014).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Ilya\AppData\Local\Microsoft\Windows\INetCache\Content.Outlook\BOXR4JRS\&#1048;&#1060;&#1056;%20(&#1076;&#1080;&#1072;&#1075;&#1088;&#1072;&#1084;&#1084;&#1099;)%20&#1101;&#1082;&#1089;&#1087;&#1086;&#1089;&#1090;%202015.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ИДО у плохих компаний</a:t>
            </a:r>
          </a:p>
        </c:rich>
      </c:tx>
      <c:overlay val="0"/>
    </c:title>
    <c:autoTitleDeleted val="0"/>
    <c:plotArea>
      <c:layout/>
      <c:barChart>
        <c:barDir val="col"/>
        <c:grouping val="clustered"/>
        <c:varyColors val="0"/>
        <c:ser>
          <c:idx val="0"/>
          <c:order val="0"/>
          <c:tx>
            <c:strRef>
              <c:f>'[OldIDO (learningData) - analysis (BAD).xlsx]Ido(Dec)'!$B$1</c:f>
              <c:strCache>
                <c:ptCount val="1"/>
                <c:pt idx="0">
                  <c:v>Старое</c:v>
                </c:pt>
              </c:strCache>
            </c:strRef>
          </c:tx>
          <c:invertIfNegative val="0"/>
          <c:cat>
            <c:strRef>
              <c:f>'[OldIDO (learningData) - analysis (BAD).xlsx]Ido(Dec)'!$A$2:$A$12</c:f>
              <c:strCache>
                <c:ptCount val="11"/>
                <c:pt idx="0">
                  <c:v>1|10</c:v>
                </c:pt>
                <c:pt idx="1">
                  <c:v>11|20</c:v>
                </c:pt>
                <c:pt idx="2">
                  <c:v>21|30</c:v>
                </c:pt>
                <c:pt idx="3">
                  <c:v>31|40</c:v>
                </c:pt>
                <c:pt idx="4">
                  <c:v>41|50</c:v>
                </c:pt>
                <c:pt idx="5">
                  <c:v>51|60</c:v>
                </c:pt>
                <c:pt idx="6">
                  <c:v>61|70</c:v>
                </c:pt>
                <c:pt idx="7">
                  <c:v>71|80</c:v>
                </c:pt>
                <c:pt idx="8">
                  <c:v>81|90</c:v>
                </c:pt>
                <c:pt idx="9">
                  <c:v>91|99</c:v>
                </c:pt>
                <c:pt idx="10">
                  <c:v>No Data</c:v>
                </c:pt>
              </c:strCache>
            </c:strRef>
          </c:cat>
          <c:val>
            <c:numRef>
              <c:f>'[OldIDO (learningData) - analysis (BAD).xlsx]Ido(Dec)'!$B$2:$B$11</c:f>
              <c:numCache>
                <c:formatCode>General</c:formatCode>
                <c:ptCount val="10"/>
                <c:pt idx="0">
                  <c:v>1378</c:v>
                </c:pt>
                <c:pt idx="1">
                  <c:v>1279</c:v>
                </c:pt>
                <c:pt idx="2">
                  <c:v>2956</c:v>
                </c:pt>
                <c:pt idx="3">
                  <c:v>16738</c:v>
                </c:pt>
                <c:pt idx="4">
                  <c:v>2092</c:v>
                </c:pt>
                <c:pt idx="5">
                  <c:v>865</c:v>
                </c:pt>
                <c:pt idx="6">
                  <c:v>2451</c:v>
                </c:pt>
                <c:pt idx="7">
                  <c:v>93274</c:v>
                </c:pt>
                <c:pt idx="8">
                  <c:v>12637</c:v>
                </c:pt>
                <c:pt idx="9">
                  <c:v>0</c:v>
                </c:pt>
              </c:numCache>
            </c:numRef>
          </c:val>
          <c:extLst xmlns:c16r2="http://schemas.microsoft.com/office/drawing/2015/06/chart">
            <c:ext xmlns:c16="http://schemas.microsoft.com/office/drawing/2014/chart" uri="{C3380CC4-5D6E-409C-BE32-E72D297353CC}">
              <c16:uniqueId val="{00000000-57EE-407A-B07D-AB19D490230B}"/>
            </c:ext>
          </c:extLst>
        </c:ser>
        <c:dLbls>
          <c:showLegendKey val="0"/>
          <c:showVal val="0"/>
          <c:showCatName val="0"/>
          <c:showSerName val="0"/>
          <c:showPercent val="0"/>
          <c:showBubbleSize val="0"/>
        </c:dLbls>
        <c:gapWidth val="150"/>
        <c:axId val="304595256"/>
        <c:axId val="304613248"/>
      </c:barChart>
      <c:catAx>
        <c:axId val="304595256"/>
        <c:scaling>
          <c:orientation val="minMax"/>
        </c:scaling>
        <c:delete val="0"/>
        <c:axPos val="b"/>
        <c:numFmt formatCode="General" sourceLinked="0"/>
        <c:majorTickMark val="out"/>
        <c:minorTickMark val="none"/>
        <c:tickLblPos val="nextTo"/>
        <c:crossAx val="304613248"/>
        <c:crosses val="autoZero"/>
        <c:auto val="1"/>
        <c:lblAlgn val="ctr"/>
        <c:lblOffset val="100"/>
        <c:noMultiLvlLbl val="0"/>
      </c:catAx>
      <c:valAx>
        <c:axId val="304613248"/>
        <c:scaling>
          <c:orientation val="minMax"/>
        </c:scaling>
        <c:delete val="0"/>
        <c:axPos val="l"/>
        <c:majorGridlines/>
        <c:numFmt formatCode="General" sourceLinked="1"/>
        <c:majorTickMark val="out"/>
        <c:minorTickMark val="none"/>
        <c:tickLblPos val="nextTo"/>
        <c:crossAx val="30459525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ИДО у хороших компаний</a:t>
            </a:r>
          </a:p>
        </c:rich>
      </c:tx>
      <c:overlay val="0"/>
    </c:title>
    <c:autoTitleDeleted val="0"/>
    <c:plotArea>
      <c:layout/>
      <c:barChart>
        <c:barDir val="col"/>
        <c:grouping val="clustered"/>
        <c:varyColors val="0"/>
        <c:ser>
          <c:idx val="0"/>
          <c:order val="0"/>
          <c:tx>
            <c:strRef>
              <c:f>'[OldIDO (learningData) - analysis (GOOD).xlsx]Ido(Dec)'!$B$1</c:f>
              <c:strCache>
                <c:ptCount val="1"/>
                <c:pt idx="0">
                  <c:v>Старое</c:v>
                </c:pt>
              </c:strCache>
            </c:strRef>
          </c:tx>
          <c:invertIfNegative val="0"/>
          <c:cat>
            <c:strRef>
              <c:f>'[OldIDO (learningData) - analysis (GOOD).xlsx]Ido(Dec)'!$A$2:$A$12</c:f>
              <c:strCache>
                <c:ptCount val="11"/>
                <c:pt idx="0">
                  <c:v>1|10</c:v>
                </c:pt>
                <c:pt idx="1">
                  <c:v>11|20</c:v>
                </c:pt>
                <c:pt idx="2">
                  <c:v>21|30</c:v>
                </c:pt>
                <c:pt idx="3">
                  <c:v>31|40</c:v>
                </c:pt>
                <c:pt idx="4">
                  <c:v>41|50</c:v>
                </c:pt>
                <c:pt idx="5">
                  <c:v>51|60</c:v>
                </c:pt>
                <c:pt idx="6">
                  <c:v>61|70</c:v>
                </c:pt>
                <c:pt idx="7">
                  <c:v>71|80</c:v>
                </c:pt>
                <c:pt idx="8">
                  <c:v>81|90</c:v>
                </c:pt>
                <c:pt idx="9">
                  <c:v>91|99</c:v>
                </c:pt>
                <c:pt idx="10">
                  <c:v>No Data</c:v>
                </c:pt>
              </c:strCache>
            </c:strRef>
          </c:cat>
          <c:val>
            <c:numRef>
              <c:f>'[OldIDO (learningData) - analysis (GOOD).xlsx]Ido(Dec)'!$B$2:$B$11</c:f>
              <c:numCache>
                <c:formatCode>General</c:formatCode>
                <c:ptCount val="10"/>
                <c:pt idx="0">
                  <c:v>178116</c:v>
                </c:pt>
                <c:pt idx="1">
                  <c:v>22287</c:v>
                </c:pt>
                <c:pt idx="2">
                  <c:v>20743</c:v>
                </c:pt>
                <c:pt idx="3">
                  <c:v>36486</c:v>
                </c:pt>
                <c:pt idx="4">
                  <c:v>4181</c:v>
                </c:pt>
                <c:pt idx="5">
                  <c:v>3938</c:v>
                </c:pt>
                <c:pt idx="6">
                  <c:v>5728</c:v>
                </c:pt>
                <c:pt idx="7">
                  <c:v>23306</c:v>
                </c:pt>
                <c:pt idx="8">
                  <c:v>487</c:v>
                </c:pt>
                <c:pt idx="9">
                  <c:v>0</c:v>
                </c:pt>
              </c:numCache>
            </c:numRef>
          </c:val>
          <c:extLst xmlns:c16r2="http://schemas.microsoft.com/office/drawing/2015/06/chart">
            <c:ext xmlns:c16="http://schemas.microsoft.com/office/drawing/2014/chart" uri="{C3380CC4-5D6E-409C-BE32-E72D297353CC}">
              <c16:uniqueId val="{00000000-ADC3-4141-9A82-60D7ED3DFD06}"/>
            </c:ext>
          </c:extLst>
        </c:ser>
        <c:dLbls>
          <c:showLegendKey val="0"/>
          <c:showVal val="0"/>
          <c:showCatName val="0"/>
          <c:showSerName val="0"/>
          <c:showPercent val="0"/>
          <c:showBubbleSize val="0"/>
        </c:dLbls>
        <c:gapWidth val="150"/>
        <c:axId val="304910736"/>
        <c:axId val="304960216"/>
      </c:barChart>
      <c:catAx>
        <c:axId val="304910736"/>
        <c:scaling>
          <c:orientation val="minMax"/>
        </c:scaling>
        <c:delete val="0"/>
        <c:axPos val="b"/>
        <c:numFmt formatCode="General" sourceLinked="0"/>
        <c:majorTickMark val="out"/>
        <c:minorTickMark val="none"/>
        <c:tickLblPos val="nextTo"/>
        <c:crossAx val="304960216"/>
        <c:crosses val="autoZero"/>
        <c:auto val="1"/>
        <c:lblAlgn val="ctr"/>
        <c:lblOffset val="100"/>
        <c:noMultiLvlLbl val="0"/>
      </c:catAx>
      <c:valAx>
        <c:axId val="304960216"/>
        <c:scaling>
          <c:orientation val="minMax"/>
        </c:scaling>
        <c:delete val="0"/>
        <c:axPos val="l"/>
        <c:majorGridlines/>
        <c:numFmt formatCode="General" sourceLinked="1"/>
        <c:majorTickMark val="out"/>
        <c:minorTickMark val="none"/>
        <c:tickLblPos val="nextTo"/>
        <c:crossAx val="30491073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'[Распределение ИДО по версиям (2016).xls]Лист1'!$B$175</c:f>
              <c:strCache>
                <c:ptCount val="1"/>
                <c:pt idx="0">
                  <c:v>Низкий риск</c:v>
                </c:pt>
              </c:strCache>
            </c:strRef>
          </c:tx>
          <c:spPr>
            <a:solidFill>
              <a:srgbClr val="00B050"/>
            </a:solidFill>
            <a:ln w="25400">
              <a:noFill/>
            </a:ln>
          </c:spPr>
          <c:invertIfNegative val="0"/>
          <c:cat>
            <c:strRef>
              <c:f>'[Распределение ИДО по версиям (2016).xls]Лист1'!$A$176:$A$182</c:f>
              <c:strCache>
                <c:ptCount val="7"/>
                <c:pt idx="0">
                  <c:v>2011</c:v>
                </c:pt>
                <c:pt idx="1">
                  <c:v>2012</c:v>
                </c:pt>
                <c:pt idx="2">
                  <c:v>2013</c:v>
                </c:pt>
                <c:pt idx="3">
                  <c:v>2014</c:v>
                </c:pt>
                <c:pt idx="4">
                  <c:v>2015</c:v>
                </c:pt>
                <c:pt idx="5">
                  <c:v>2016</c:v>
                </c:pt>
                <c:pt idx="6">
                  <c:v>2016 (4 квартал)</c:v>
                </c:pt>
              </c:strCache>
            </c:strRef>
          </c:cat>
          <c:val>
            <c:numRef>
              <c:f>'[Распределение ИДО по версиям (2016).xls]Лист1'!$B$176:$B$182</c:f>
              <c:numCache>
                <c:formatCode>#,##0</c:formatCode>
                <c:ptCount val="7"/>
                <c:pt idx="0">
                  <c:v>847910</c:v>
                </c:pt>
                <c:pt idx="1">
                  <c:v>1240746</c:v>
                </c:pt>
                <c:pt idx="2">
                  <c:v>1036824</c:v>
                </c:pt>
                <c:pt idx="3">
                  <c:v>915797</c:v>
                </c:pt>
                <c:pt idx="4">
                  <c:v>1808156</c:v>
                </c:pt>
                <c:pt idx="5">
                  <c:v>1382748</c:v>
                </c:pt>
                <c:pt idx="6">
                  <c:v>1632317</c:v>
                </c:pt>
              </c:numCache>
            </c:numRef>
          </c:val>
          <c:extLst xmlns:c16r2="http://schemas.microsoft.com/office/drawing/2015/06/chart">
            <c:ext xmlns:c16="http://schemas.microsoft.com/office/drawing/2014/chart" uri="{C3380CC4-5D6E-409C-BE32-E72D297353CC}">
              <c16:uniqueId val="{00000000-C4ED-4C57-82BB-4F19B78911F0}"/>
            </c:ext>
          </c:extLst>
        </c:ser>
        <c:ser>
          <c:idx val="1"/>
          <c:order val="1"/>
          <c:tx>
            <c:strRef>
              <c:f>'[Распределение ИДО по версиям (2016).xls]Лист1'!$C$175</c:f>
              <c:strCache>
                <c:ptCount val="1"/>
                <c:pt idx="0">
                  <c:v>Средний риск</c:v>
                </c:pt>
              </c:strCache>
            </c:strRef>
          </c:tx>
          <c:spPr>
            <a:solidFill>
              <a:srgbClr val="FFFF00"/>
            </a:solidFill>
            <a:ln w="25400">
              <a:noFill/>
            </a:ln>
          </c:spPr>
          <c:invertIfNegative val="0"/>
          <c:cat>
            <c:strRef>
              <c:f>'[Распределение ИДО по версиям (2016).xls]Лист1'!$A$176:$A$182</c:f>
              <c:strCache>
                <c:ptCount val="7"/>
                <c:pt idx="0">
                  <c:v>2011</c:v>
                </c:pt>
                <c:pt idx="1">
                  <c:v>2012</c:v>
                </c:pt>
                <c:pt idx="2">
                  <c:v>2013</c:v>
                </c:pt>
                <c:pt idx="3">
                  <c:v>2014</c:v>
                </c:pt>
                <c:pt idx="4">
                  <c:v>2015</c:v>
                </c:pt>
                <c:pt idx="5">
                  <c:v>2016</c:v>
                </c:pt>
                <c:pt idx="6">
                  <c:v>2016 (4 квартал)</c:v>
                </c:pt>
              </c:strCache>
            </c:strRef>
          </c:cat>
          <c:val>
            <c:numRef>
              <c:f>'[Распределение ИДО по версиям (2016).xls]Лист1'!$C$176:$C$182</c:f>
              <c:numCache>
                <c:formatCode>#,##0</c:formatCode>
                <c:ptCount val="7"/>
                <c:pt idx="0">
                  <c:v>863125</c:v>
                </c:pt>
                <c:pt idx="1">
                  <c:v>890552</c:v>
                </c:pt>
                <c:pt idx="2">
                  <c:v>1081566</c:v>
                </c:pt>
                <c:pt idx="3">
                  <c:v>1869451</c:v>
                </c:pt>
                <c:pt idx="4">
                  <c:v>1475934</c:v>
                </c:pt>
                <c:pt idx="5">
                  <c:v>1803516</c:v>
                </c:pt>
                <c:pt idx="6">
                  <c:v>1410464</c:v>
                </c:pt>
              </c:numCache>
            </c:numRef>
          </c:val>
          <c:extLst xmlns:c16r2="http://schemas.microsoft.com/office/drawing/2015/06/chart">
            <c:ext xmlns:c16="http://schemas.microsoft.com/office/drawing/2014/chart" uri="{C3380CC4-5D6E-409C-BE32-E72D297353CC}">
              <c16:uniqueId val="{00000001-C4ED-4C57-82BB-4F19B78911F0}"/>
            </c:ext>
          </c:extLst>
        </c:ser>
        <c:ser>
          <c:idx val="2"/>
          <c:order val="2"/>
          <c:tx>
            <c:strRef>
              <c:f>'[Распределение ИДО по версиям (2016).xls]Лист1'!$D$175</c:f>
              <c:strCache>
                <c:ptCount val="1"/>
                <c:pt idx="0">
                  <c:v>Высокий риск</c:v>
                </c:pt>
              </c:strCache>
            </c:strRef>
          </c:tx>
          <c:spPr>
            <a:solidFill>
              <a:srgbClr val="FF0000"/>
            </a:solidFill>
            <a:ln w="25400">
              <a:noFill/>
            </a:ln>
          </c:spPr>
          <c:invertIfNegative val="0"/>
          <c:cat>
            <c:strRef>
              <c:f>'[Распределение ИДО по версиям (2016).xls]Лист1'!$A$176:$A$182</c:f>
              <c:strCache>
                <c:ptCount val="7"/>
                <c:pt idx="0">
                  <c:v>2011</c:v>
                </c:pt>
                <c:pt idx="1">
                  <c:v>2012</c:v>
                </c:pt>
                <c:pt idx="2">
                  <c:v>2013</c:v>
                </c:pt>
                <c:pt idx="3">
                  <c:v>2014</c:v>
                </c:pt>
                <c:pt idx="4">
                  <c:v>2015</c:v>
                </c:pt>
                <c:pt idx="5">
                  <c:v>2016</c:v>
                </c:pt>
                <c:pt idx="6">
                  <c:v>2016 (4 квартал)</c:v>
                </c:pt>
              </c:strCache>
            </c:strRef>
          </c:cat>
          <c:val>
            <c:numRef>
              <c:f>'[Распределение ИДО по версиям (2016).xls]Лист1'!$D$176:$D$182</c:f>
              <c:numCache>
                <c:formatCode>#,##0</c:formatCode>
                <c:ptCount val="7"/>
                <c:pt idx="0">
                  <c:v>1766898</c:v>
                </c:pt>
                <c:pt idx="1">
                  <c:v>1431031</c:v>
                </c:pt>
                <c:pt idx="2">
                  <c:v>1485050</c:v>
                </c:pt>
                <c:pt idx="3">
                  <c:v>1010100</c:v>
                </c:pt>
                <c:pt idx="4">
                  <c:v>646574</c:v>
                </c:pt>
                <c:pt idx="5">
                  <c:v>767860</c:v>
                </c:pt>
                <c:pt idx="6">
                  <c:v>758679</c:v>
                </c:pt>
              </c:numCache>
            </c:numRef>
          </c:val>
          <c:extLst xmlns:c16r2="http://schemas.microsoft.com/office/drawing/2015/06/chart">
            <c:ext xmlns:c16="http://schemas.microsoft.com/office/drawing/2014/chart" uri="{C3380CC4-5D6E-409C-BE32-E72D297353CC}">
              <c16:uniqueId val="{00000002-C4ED-4C57-82BB-4F19B78911F0}"/>
            </c:ext>
          </c:extLst>
        </c:ser>
        <c:dLbls>
          <c:showLegendKey val="0"/>
          <c:showVal val="0"/>
          <c:showCatName val="0"/>
          <c:showSerName val="0"/>
          <c:showPercent val="0"/>
          <c:showBubbleSize val="0"/>
        </c:dLbls>
        <c:gapWidth val="150"/>
        <c:overlap val="100"/>
        <c:axId val="302036840"/>
        <c:axId val="302037232"/>
      </c:barChart>
      <c:catAx>
        <c:axId val="30203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2037232"/>
        <c:crosses val="autoZero"/>
        <c:auto val="1"/>
        <c:lblAlgn val="ctr"/>
        <c:lblOffset val="100"/>
        <c:noMultiLvlLbl val="0"/>
      </c:catAx>
      <c:valAx>
        <c:axId val="302037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2036840"/>
        <c:crosses val="autoZero"/>
        <c:crossBetween val="between"/>
      </c:valAx>
      <c:spPr>
        <a:noFill/>
        <a:ln w="25400">
          <a:noFill/>
        </a:ln>
      </c:spPr>
    </c:plotArea>
    <c:legend>
      <c:legendPos val="b"/>
      <c:layout>
        <c:manualLayout>
          <c:xMode val="edge"/>
          <c:yMode val="edge"/>
          <c:x val="0.2340429584354195"/>
          <c:y val="0.90348643741417434"/>
          <c:w val="0.51950444561801445"/>
          <c:h val="5.8981310454337792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baseline="0" dirty="0"/>
              <a:t>ИФР у банкротов , имеющих отчетность </a:t>
            </a:r>
          </a:p>
        </c:rich>
      </c:tx>
      <c:overlay val="0"/>
    </c:title>
    <c:autoTitleDeleted val="0"/>
    <c:plotArea>
      <c:layout/>
      <c:barChart>
        <c:barDir val="col"/>
        <c:grouping val="clustered"/>
        <c:varyColors val="0"/>
        <c:ser>
          <c:idx val="0"/>
          <c:order val="0"/>
          <c:tx>
            <c:strRef>
              <c:f>'[OldIFR - analysis.xlsx]IFR_bad_otch(Dec)'!$B$1</c:f>
              <c:strCache>
                <c:ptCount val="1"/>
                <c:pt idx="0">
                  <c:v>Число компаний</c:v>
                </c:pt>
              </c:strCache>
            </c:strRef>
          </c:tx>
          <c:invertIfNegative val="0"/>
          <c:cat>
            <c:strRef>
              <c:f>'[OldIFR - analysis.xlsx]IFR_bad_otch(Dec)'!$A$2:$A$11</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'[OldIFR - analysis.xlsx]IFR_bad_otch(Dec)'!$B$2:$B$11</c:f>
              <c:numCache>
                <c:formatCode>General</c:formatCode>
                <c:ptCount val="10"/>
                <c:pt idx="0">
                  <c:v>8</c:v>
                </c:pt>
                <c:pt idx="1">
                  <c:v>29</c:v>
                </c:pt>
                <c:pt idx="2">
                  <c:v>33</c:v>
                </c:pt>
                <c:pt idx="3">
                  <c:v>42</c:v>
                </c:pt>
                <c:pt idx="4">
                  <c:v>42</c:v>
                </c:pt>
                <c:pt idx="5">
                  <c:v>58</c:v>
                </c:pt>
                <c:pt idx="6">
                  <c:v>93</c:v>
                </c:pt>
                <c:pt idx="7">
                  <c:v>153</c:v>
                </c:pt>
                <c:pt idx="8">
                  <c:v>300</c:v>
                </c:pt>
                <c:pt idx="9">
                  <c:v>673</c:v>
                </c:pt>
              </c:numCache>
            </c:numRef>
          </c:val>
          <c:extLst xmlns:c16r2="http://schemas.microsoft.com/office/drawing/2015/06/chart">
            <c:ext xmlns:c16="http://schemas.microsoft.com/office/drawing/2014/chart" uri="{C3380CC4-5D6E-409C-BE32-E72D297353CC}">
              <c16:uniqueId val="{00000000-B7D6-4B39-B74B-6471386900B4}"/>
            </c:ext>
          </c:extLst>
        </c:ser>
        <c:dLbls>
          <c:showLegendKey val="0"/>
          <c:showVal val="0"/>
          <c:showCatName val="0"/>
          <c:showSerName val="0"/>
          <c:showPercent val="0"/>
          <c:showBubbleSize val="0"/>
        </c:dLbls>
        <c:gapWidth val="150"/>
        <c:axId val="302038016"/>
        <c:axId val="302038408"/>
      </c:barChart>
      <c:catAx>
        <c:axId val="302038016"/>
        <c:scaling>
          <c:orientation val="minMax"/>
        </c:scaling>
        <c:delete val="0"/>
        <c:axPos val="b"/>
        <c:numFmt formatCode="General" sourceLinked="0"/>
        <c:majorTickMark val="out"/>
        <c:minorTickMark val="none"/>
        <c:tickLblPos val="nextTo"/>
        <c:crossAx val="302038408"/>
        <c:crosses val="autoZero"/>
        <c:auto val="1"/>
        <c:lblAlgn val="ctr"/>
        <c:lblOffset val="100"/>
        <c:noMultiLvlLbl val="0"/>
      </c:catAx>
      <c:valAx>
        <c:axId val="302038408"/>
        <c:scaling>
          <c:orientation val="minMax"/>
        </c:scaling>
        <c:delete val="0"/>
        <c:axPos val="l"/>
        <c:majorGridlines/>
        <c:numFmt formatCode="General" sourceLinked="1"/>
        <c:majorTickMark val="out"/>
        <c:minorTickMark val="none"/>
        <c:tickLblPos val="nextTo"/>
        <c:crossAx val="30203801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ИФР у хороших компаний, имеющих отчетность </a:t>
            </a:r>
          </a:p>
        </c:rich>
      </c:tx>
      <c:overlay val="0"/>
    </c:title>
    <c:autoTitleDeleted val="0"/>
    <c:plotArea>
      <c:layout/>
      <c:barChart>
        <c:barDir val="col"/>
        <c:grouping val="clustered"/>
        <c:varyColors val="0"/>
        <c:ser>
          <c:idx val="0"/>
          <c:order val="0"/>
          <c:tx>
            <c:strRef>
              <c:f>'[OldIFR - analysis.xlsx]IFR_good_otch(Dec)'!$B$1</c:f>
              <c:strCache>
                <c:ptCount val="1"/>
                <c:pt idx="0">
                  <c:v>Число компаний</c:v>
                </c:pt>
              </c:strCache>
            </c:strRef>
          </c:tx>
          <c:invertIfNegative val="0"/>
          <c:cat>
            <c:strRef>
              <c:f>'[OldIFR - analysis.xlsx]IFR_good_otch(Dec)'!$A$2:$A$11</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'[OldIFR - analysis.xlsx]IFR_good_otch(Dec)'!$B$2:$B$11</c:f>
              <c:numCache>
                <c:formatCode>General</c:formatCode>
                <c:ptCount val="10"/>
                <c:pt idx="0">
                  <c:v>36103</c:v>
                </c:pt>
                <c:pt idx="1">
                  <c:v>36389</c:v>
                </c:pt>
                <c:pt idx="2">
                  <c:v>23304</c:v>
                </c:pt>
                <c:pt idx="3">
                  <c:v>17952</c:v>
                </c:pt>
                <c:pt idx="4">
                  <c:v>13687</c:v>
                </c:pt>
                <c:pt idx="5">
                  <c:v>10104</c:v>
                </c:pt>
                <c:pt idx="6">
                  <c:v>7953</c:v>
                </c:pt>
                <c:pt idx="7">
                  <c:v>7386</c:v>
                </c:pt>
                <c:pt idx="8">
                  <c:v>9611</c:v>
                </c:pt>
                <c:pt idx="9">
                  <c:v>5792</c:v>
                </c:pt>
              </c:numCache>
            </c:numRef>
          </c:val>
          <c:extLst xmlns:c16r2="http://schemas.microsoft.com/office/drawing/2015/06/chart">
            <c:ext xmlns:c16="http://schemas.microsoft.com/office/drawing/2014/chart" uri="{C3380CC4-5D6E-409C-BE32-E72D297353CC}">
              <c16:uniqueId val="{00000000-CBF8-4666-9B1C-186778F209C9}"/>
            </c:ext>
          </c:extLst>
        </c:ser>
        <c:dLbls>
          <c:showLegendKey val="0"/>
          <c:showVal val="0"/>
          <c:showCatName val="0"/>
          <c:showSerName val="0"/>
          <c:showPercent val="0"/>
          <c:showBubbleSize val="0"/>
        </c:dLbls>
        <c:gapWidth val="150"/>
        <c:axId val="305092616"/>
        <c:axId val="305093008"/>
      </c:barChart>
      <c:catAx>
        <c:axId val="305092616"/>
        <c:scaling>
          <c:orientation val="minMax"/>
        </c:scaling>
        <c:delete val="0"/>
        <c:axPos val="b"/>
        <c:numFmt formatCode="General" sourceLinked="0"/>
        <c:majorTickMark val="out"/>
        <c:minorTickMark val="none"/>
        <c:tickLblPos val="nextTo"/>
        <c:crossAx val="305093008"/>
        <c:crosses val="autoZero"/>
        <c:auto val="1"/>
        <c:lblAlgn val="ctr"/>
        <c:lblOffset val="100"/>
        <c:noMultiLvlLbl val="0"/>
      </c:catAx>
      <c:valAx>
        <c:axId val="305093008"/>
        <c:scaling>
          <c:orientation val="minMax"/>
        </c:scaling>
        <c:delete val="0"/>
        <c:axPos val="l"/>
        <c:majorGridlines/>
        <c:numFmt formatCode="General" sourceLinked="1"/>
        <c:majorTickMark val="out"/>
        <c:minorTickMark val="none"/>
        <c:tickLblPos val="nextTo"/>
        <c:crossAx val="30509261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0" u="none" strike="noStrike" baseline="0" dirty="0">
                <a:effectLst/>
              </a:rPr>
              <a:t>ИФР у хороших компаний, имеющих отчетность </a:t>
            </a:r>
            <a:endParaRPr lang="ru-RU" dirty="0"/>
          </a:p>
        </c:rich>
      </c:tx>
      <c:overlay val="0"/>
    </c:title>
    <c:autoTitleDeleted val="0"/>
    <c:plotArea>
      <c:layout/>
      <c:barChart>
        <c:barDir val="col"/>
        <c:grouping val="clustered"/>
        <c:varyColors val="0"/>
        <c:ser>
          <c:idx val="0"/>
          <c:order val="0"/>
          <c:tx>
            <c:strRef>
              <c:f>'[IFR_Ex-post(2014).xlsx]Ifr(Dec)-Good'!$B$1</c:f>
              <c:strCache>
                <c:ptCount val="1"/>
                <c:pt idx="0">
                  <c:v>Число компаний</c:v>
                </c:pt>
              </c:strCache>
            </c:strRef>
          </c:tx>
          <c:invertIfNegative val="0"/>
          <c:cat>
            <c:strRef>
              <c:f>'[IFR_Ex-post(2014).xlsx]Ifr(Dec)-Good'!$A$2:$A$11</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'[IFR_Ex-post(2014).xlsx]Ifr(Dec)-Good'!$B$2:$B$11</c:f>
              <c:numCache>
                <c:formatCode>General</c:formatCode>
                <c:ptCount val="10"/>
                <c:pt idx="0">
                  <c:v>225844</c:v>
                </c:pt>
                <c:pt idx="1">
                  <c:v>134296</c:v>
                </c:pt>
                <c:pt idx="2">
                  <c:v>151882</c:v>
                </c:pt>
                <c:pt idx="3">
                  <c:v>145909</c:v>
                </c:pt>
                <c:pt idx="4">
                  <c:v>60087</c:v>
                </c:pt>
                <c:pt idx="5">
                  <c:v>30483</c:v>
                </c:pt>
                <c:pt idx="6">
                  <c:v>24224</c:v>
                </c:pt>
                <c:pt idx="7">
                  <c:v>24242</c:v>
                </c:pt>
                <c:pt idx="8">
                  <c:v>27454</c:v>
                </c:pt>
                <c:pt idx="9">
                  <c:v>31674</c:v>
                </c:pt>
              </c:numCache>
            </c:numRef>
          </c:val>
          <c:extLst xmlns:c16r2="http://schemas.microsoft.com/office/drawing/2015/06/chart">
            <c:ext xmlns:c16="http://schemas.microsoft.com/office/drawing/2014/chart" uri="{C3380CC4-5D6E-409C-BE32-E72D297353CC}">
              <c16:uniqueId val="{00000000-9F70-45A9-A15D-F88EF49801FD}"/>
            </c:ext>
          </c:extLst>
        </c:ser>
        <c:dLbls>
          <c:showLegendKey val="0"/>
          <c:showVal val="0"/>
          <c:showCatName val="0"/>
          <c:showSerName val="0"/>
          <c:showPercent val="0"/>
          <c:showBubbleSize val="0"/>
        </c:dLbls>
        <c:gapWidth val="150"/>
        <c:axId val="305093792"/>
        <c:axId val="305094184"/>
      </c:barChart>
      <c:catAx>
        <c:axId val="305093792"/>
        <c:scaling>
          <c:orientation val="minMax"/>
        </c:scaling>
        <c:delete val="0"/>
        <c:axPos val="b"/>
        <c:numFmt formatCode="General" sourceLinked="0"/>
        <c:majorTickMark val="out"/>
        <c:minorTickMark val="none"/>
        <c:tickLblPos val="nextTo"/>
        <c:crossAx val="305094184"/>
        <c:crosses val="autoZero"/>
        <c:auto val="1"/>
        <c:lblAlgn val="ctr"/>
        <c:lblOffset val="100"/>
        <c:noMultiLvlLbl val="0"/>
      </c:catAx>
      <c:valAx>
        <c:axId val="305094184"/>
        <c:scaling>
          <c:orientation val="minMax"/>
        </c:scaling>
        <c:delete val="0"/>
        <c:axPos val="l"/>
        <c:majorGridlines/>
        <c:numFmt formatCode="General" sourceLinked="1"/>
        <c:majorTickMark val="out"/>
        <c:minorTickMark val="none"/>
        <c:tickLblPos val="nextTo"/>
        <c:crossAx val="3050937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0" u="none" strike="noStrike" baseline="0" dirty="0">
                <a:effectLst/>
              </a:rPr>
              <a:t>ИФР у банкротов , имеющих отчетность</a:t>
            </a:r>
            <a:endParaRPr lang="ru-RU" dirty="0"/>
          </a:p>
        </c:rich>
      </c:tx>
      <c:overlay val="0"/>
    </c:title>
    <c:autoTitleDeleted val="0"/>
    <c:plotArea>
      <c:layout/>
      <c:barChart>
        <c:barDir val="col"/>
        <c:grouping val="clustered"/>
        <c:varyColors val="0"/>
        <c:ser>
          <c:idx val="0"/>
          <c:order val="0"/>
          <c:tx>
            <c:strRef>
              <c:f>'[IFR_Ex-post(2014).xlsx]Ifr(Dec)-Bankr'!$B$1</c:f>
              <c:strCache>
                <c:ptCount val="1"/>
                <c:pt idx="0">
                  <c:v>Число компаний</c:v>
                </c:pt>
              </c:strCache>
            </c:strRef>
          </c:tx>
          <c:invertIfNegative val="0"/>
          <c:cat>
            <c:strRef>
              <c:f>'[IFR_Ex-post(2014).xlsx]Ifr(Dec)-Bankr'!$A$2:$A$11</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'[IFR_Ex-post(2014).xlsx]Ifr(Dec)-Bankr'!$B$2:$B$11</c:f>
              <c:numCache>
                <c:formatCode>General</c:formatCode>
                <c:ptCount val="10"/>
                <c:pt idx="0">
                  <c:v>90</c:v>
                </c:pt>
                <c:pt idx="1">
                  <c:v>114</c:v>
                </c:pt>
                <c:pt idx="2">
                  <c:v>183</c:v>
                </c:pt>
                <c:pt idx="3">
                  <c:v>250</c:v>
                </c:pt>
                <c:pt idx="4">
                  <c:v>228</c:v>
                </c:pt>
                <c:pt idx="5">
                  <c:v>180</c:v>
                </c:pt>
                <c:pt idx="6">
                  <c:v>201</c:v>
                </c:pt>
                <c:pt idx="7">
                  <c:v>243</c:v>
                </c:pt>
                <c:pt idx="8">
                  <c:v>336</c:v>
                </c:pt>
                <c:pt idx="9">
                  <c:v>528</c:v>
                </c:pt>
              </c:numCache>
            </c:numRef>
          </c:val>
          <c:extLst xmlns:c16r2="http://schemas.microsoft.com/office/drawing/2015/06/chart">
            <c:ext xmlns:c16="http://schemas.microsoft.com/office/drawing/2014/chart" uri="{C3380CC4-5D6E-409C-BE32-E72D297353CC}">
              <c16:uniqueId val="{00000000-4906-4E83-9B02-E58592724EDC}"/>
            </c:ext>
          </c:extLst>
        </c:ser>
        <c:dLbls>
          <c:showLegendKey val="0"/>
          <c:showVal val="0"/>
          <c:showCatName val="0"/>
          <c:showSerName val="0"/>
          <c:showPercent val="0"/>
          <c:showBubbleSize val="0"/>
        </c:dLbls>
        <c:gapWidth val="150"/>
        <c:axId val="305094968"/>
        <c:axId val="305095360"/>
      </c:barChart>
      <c:catAx>
        <c:axId val="305094968"/>
        <c:scaling>
          <c:orientation val="minMax"/>
        </c:scaling>
        <c:delete val="0"/>
        <c:axPos val="b"/>
        <c:numFmt formatCode="General" sourceLinked="0"/>
        <c:majorTickMark val="out"/>
        <c:minorTickMark val="none"/>
        <c:tickLblPos val="nextTo"/>
        <c:crossAx val="305095360"/>
        <c:crosses val="autoZero"/>
        <c:auto val="1"/>
        <c:lblAlgn val="ctr"/>
        <c:lblOffset val="100"/>
        <c:noMultiLvlLbl val="0"/>
      </c:catAx>
      <c:valAx>
        <c:axId val="305095360"/>
        <c:scaling>
          <c:orientation val="minMax"/>
        </c:scaling>
        <c:delete val="0"/>
        <c:axPos val="l"/>
        <c:majorGridlines/>
        <c:numFmt formatCode="General" sourceLinked="1"/>
        <c:majorTickMark val="out"/>
        <c:minorTickMark val="none"/>
        <c:tickLblPos val="nextTo"/>
        <c:crossAx val="30509496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33456636861744E-2"/>
          <c:y val="0.14966019535722117"/>
          <c:w val="0.89545587040700525"/>
          <c:h val="0.74830097678610574"/>
        </c:manualLayout>
      </c:layout>
      <c:barChart>
        <c:barDir val="col"/>
        <c:grouping val="clustered"/>
        <c:varyColors val="0"/>
        <c:ser>
          <c:idx val="0"/>
          <c:order val="0"/>
          <c:spPr>
            <a:solidFill>
              <a:schemeClr val="accent1"/>
            </a:solidFill>
            <a:ln>
              <a:noFill/>
            </a:ln>
            <a:effectLst/>
          </c:spPr>
          <c:invertIfNegative val="0"/>
          <c:cat>
            <c:strRef>
              <c:f>'[ИФР (диаграммы) экспост 2015.xls]Ex-post'!$A$2:$A$11</c:f>
              <c:strCache>
                <c:ptCount val="10"/>
                <c:pt idx="0">
                  <c:v>1 | 10</c:v>
                </c:pt>
                <c:pt idx="1">
                  <c:v>11 | 20</c:v>
                </c:pt>
                <c:pt idx="2">
                  <c:v>21 | 30</c:v>
                </c:pt>
                <c:pt idx="3">
                  <c:v>31 | 40</c:v>
                </c:pt>
                <c:pt idx="4">
                  <c:v>41 | 50</c:v>
                </c:pt>
                <c:pt idx="5">
                  <c:v>51 | 60</c:v>
                </c:pt>
                <c:pt idx="6">
                  <c:v>61 | 70</c:v>
                </c:pt>
                <c:pt idx="7">
                  <c:v>71 | 80</c:v>
                </c:pt>
                <c:pt idx="8">
                  <c:v>81 | 90</c:v>
                </c:pt>
                <c:pt idx="9">
                  <c:v>91 | 99</c:v>
                </c:pt>
              </c:strCache>
            </c:strRef>
          </c:cat>
          <c:val>
            <c:numRef>
              <c:f>'[ИФР (диаграммы) экспост 2015.xls]Ex-post'!$B$2:$B$11</c:f>
              <c:numCache>
                <c:formatCode>General</c:formatCode>
                <c:ptCount val="10"/>
                <c:pt idx="0">
                  <c:v>42</c:v>
                </c:pt>
                <c:pt idx="1">
                  <c:v>94</c:v>
                </c:pt>
                <c:pt idx="2">
                  <c:v>126</c:v>
                </c:pt>
                <c:pt idx="3">
                  <c:v>146</c:v>
                </c:pt>
                <c:pt idx="4">
                  <c:v>139</c:v>
                </c:pt>
                <c:pt idx="5">
                  <c:v>203</c:v>
                </c:pt>
                <c:pt idx="6">
                  <c:v>269</c:v>
                </c:pt>
                <c:pt idx="7">
                  <c:v>379</c:v>
                </c:pt>
                <c:pt idx="8">
                  <c:v>655</c:v>
                </c:pt>
                <c:pt idx="9">
                  <c:v>1363</c:v>
                </c:pt>
              </c:numCache>
            </c:numRef>
          </c:val>
          <c:extLst xmlns:c16r2="http://schemas.microsoft.com/office/drawing/2015/06/chart">
            <c:ext xmlns:c16="http://schemas.microsoft.com/office/drawing/2014/chart" uri="{C3380CC4-5D6E-409C-BE32-E72D297353CC}">
              <c16:uniqueId val="{00000000-E401-4C4B-8E97-94663703D0A7}"/>
            </c:ext>
          </c:extLst>
        </c:ser>
        <c:dLbls>
          <c:showLegendKey val="0"/>
          <c:showVal val="0"/>
          <c:showCatName val="0"/>
          <c:showSerName val="0"/>
          <c:showPercent val="0"/>
          <c:showBubbleSize val="0"/>
        </c:dLbls>
        <c:gapWidth val="219"/>
        <c:overlap val="-27"/>
        <c:axId val="305294696"/>
        <c:axId val="305295088"/>
      </c:barChart>
      <c:catAx>
        <c:axId val="30529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05295088"/>
        <c:crosses val="autoZero"/>
        <c:auto val="1"/>
        <c:lblAlgn val="ctr"/>
        <c:lblOffset val="100"/>
        <c:tickLblSkip val="1"/>
        <c:tickMarkSkip val="1"/>
        <c:noMultiLvlLbl val="0"/>
      </c:catAx>
      <c:valAx>
        <c:axId val="30529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05294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5758E-1363-4351-B7AB-18E51E4A0C3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B9B41BAA-7F40-4CF9-91E4-B3EC8F842E49}">
      <dgm:prSet phldrT="[Текст]"/>
      <dgm:spPr>
        <a:scene3d>
          <a:camera prst="orthographicFront"/>
          <a:lightRig rig="threePt" dir="t"/>
        </a:scene3d>
        <a:sp3d prstMaterial="softEdge">
          <a:bevelT prst="relaxedInset"/>
          <a:bevelB prst="relaxedInset"/>
        </a:sp3d>
      </dgm:spPr>
      <dgm:t>
        <a:bodyPr/>
        <a:lstStyle/>
        <a:p>
          <a:r>
            <a:rPr lang="ru-RU" dirty="0"/>
            <a:t>активы</a:t>
          </a:r>
        </a:p>
      </dgm:t>
    </dgm:pt>
    <dgm:pt modelId="{2613A3D8-6096-43D4-8C43-D8B59616BAB0}" type="parTrans" cxnId="{D4B02285-4086-4189-82DB-A2F01514763B}">
      <dgm:prSet/>
      <dgm:spPr/>
      <dgm:t>
        <a:bodyPr/>
        <a:lstStyle/>
        <a:p>
          <a:endParaRPr lang="ru-RU"/>
        </a:p>
      </dgm:t>
    </dgm:pt>
    <dgm:pt modelId="{51FEF399-DDF2-47F9-B87C-D5BC57630B23}" type="sibTrans" cxnId="{D4B02285-4086-4189-82DB-A2F01514763B}">
      <dgm:prSet/>
      <dgm:spPr/>
      <dgm:t>
        <a:bodyPr/>
        <a:lstStyle/>
        <a:p>
          <a:endParaRPr lang="ru-RU"/>
        </a:p>
      </dgm:t>
    </dgm:pt>
    <dgm:pt modelId="{0F23EF71-D748-46E7-9783-A964D354F0BF}">
      <dgm:prSet phldrT="[Текст]"/>
      <dgm:spPr>
        <a:solidFill>
          <a:schemeClr val="bg2">
            <a:lumMod val="75000"/>
          </a:schemeClr>
        </a:solidFill>
        <a:scene3d>
          <a:camera prst="orthographicFront"/>
          <a:lightRig rig="threePt" dir="t"/>
        </a:scene3d>
        <a:sp3d>
          <a:bevelT prst="relaxedInset"/>
          <a:bevelB prst="relaxedInset"/>
        </a:sp3d>
      </dgm:spPr>
      <dgm:t>
        <a:bodyPr/>
        <a:lstStyle/>
        <a:p>
          <a:r>
            <a:rPr lang="ru-RU" dirty="0"/>
            <a:t>земля</a:t>
          </a:r>
        </a:p>
      </dgm:t>
    </dgm:pt>
    <dgm:pt modelId="{8CCBE16B-E24A-4155-8FAE-6FA5EBEE6B1C}" type="parTrans" cxnId="{ECE66DEA-D1AD-4A32-B2F8-3090E9237174}">
      <dgm:prSet/>
      <dgm:spPr/>
      <dgm:t>
        <a:bodyPr/>
        <a:lstStyle/>
        <a:p>
          <a:endParaRPr lang="ru-RU"/>
        </a:p>
      </dgm:t>
    </dgm:pt>
    <dgm:pt modelId="{FAB95898-EFCD-4661-A3C8-583F24890E06}" type="sibTrans" cxnId="{ECE66DEA-D1AD-4A32-B2F8-3090E9237174}">
      <dgm:prSet/>
      <dgm:spPr/>
      <dgm:t>
        <a:bodyPr/>
        <a:lstStyle/>
        <a:p>
          <a:endParaRPr lang="ru-RU"/>
        </a:p>
      </dgm:t>
    </dgm:pt>
    <dgm:pt modelId="{7886A152-F70E-47A7-B5AC-7152EA28DC67}">
      <dgm:prSet phldrT="[Текст]"/>
      <dgm:spPr>
        <a:solidFill>
          <a:schemeClr val="bg2">
            <a:lumMod val="75000"/>
          </a:schemeClr>
        </a:solidFill>
        <a:scene3d>
          <a:camera prst="orthographicFront"/>
          <a:lightRig rig="threePt" dir="t"/>
        </a:scene3d>
        <a:sp3d>
          <a:bevelT prst="relaxedInset"/>
          <a:bevelB prst="relaxedInset"/>
        </a:sp3d>
      </dgm:spPr>
      <dgm:t>
        <a:bodyPr/>
        <a:lstStyle/>
        <a:p>
          <a:r>
            <a:rPr lang="ru-RU" dirty="0"/>
            <a:t>недвижимость</a:t>
          </a:r>
        </a:p>
      </dgm:t>
    </dgm:pt>
    <dgm:pt modelId="{ACDF4CBE-52FC-4C3B-A9ED-7D06E6C94B2C}" type="parTrans" cxnId="{A813DF4E-57AB-4523-8699-899FE3549736}">
      <dgm:prSet/>
      <dgm:spPr/>
      <dgm:t>
        <a:bodyPr/>
        <a:lstStyle/>
        <a:p>
          <a:endParaRPr lang="ru-RU"/>
        </a:p>
      </dgm:t>
    </dgm:pt>
    <dgm:pt modelId="{878FD1EA-4907-4D73-AECA-F5261296A153}" type="sibTrans" cxnId="{A813DF4E-57AB-4523-8699-899FE3549736}">
      <dgm:prSet/>
      <dgm:spPr/>
      <dgm:t>
        <a:bodyPr/>
        <a:lstStyle/>
        <a:p>
          <a:endParaRPr lang="ru-RU"/>
        </a:p>
      </dgm:t>
    </dgm:pt>
    <dgm:pt modelId="{C8533BEE-8CCC-4CF7-96BD-99BA27E6A575}">
      <dgm:prSet phldrT="[Текст]"/>
      <dgm:spPr>
        <a:solidFill>
          <a:schemeClr val="bg2">
            <a:lumMod val="75000"/>
          </a:schemeClr>
        </a:solidFill>
        <a:scene3d>
          <a:camera prst="orthographicFront"/>
          <a:lightRig rig="threePt" dir="t"/>
        </a:scene3d>
        <a:sp3d>
          <a:bevelT prst="relaxedInset"/>
          <a:bevelB prst="relaxedInset"/>
        </a:sp3d>
      </dgm:spPr>
      <dgm:t>
        <a:bodyPr/>
        <a:lstStyle/>
        <a:p>
          <a:r>
            <a:rPr lang="ru-RU" dirty="0"/>
            <a:t>прочие</a:t>
          </a:r>
        </a:p>
      </dgm:t>
    </dgm:pt>
    <dgm:pt modelId="{B2CEE102-3606-4BC4-97C3-C82DD97EA464}" type="parTrans" cxnId="{81C35051-D265-48A2-8704-B074DA844A03}">
      <dgm:prSet/>
      <dgm:spPr/>
      <dgm:t>
        <a:bodyPr/>
        <a:lstStyle/>
        <a:p>
          <a:endParaRPr lang="ru-RU"/>
        </a:p>
      </dgm:t>
    </dgm:pt>
    <dgm:pt modelId="{972782B3-7F60-4329-8F60-E93AA5765821}" type="sibTrans" cxnId="{81C35051-D265-48A2-8704-B074DA844A03}">
      <dgm:prSet/>
      <dgm:spPr/>
      <dgm:t>
        <a:bodyPr/>
        <a:lstStyle/>
        <a:p>
          <a:endParaRPr lang="ru-RU"/>
        </a:p>
      </dgm:t>
    </dgm:pt>
    <dgm:pt modelId="{940FFEA4-7784-45AF-BC4B-838A83DCA0C9}">
      <dgm:prSet phldrT="[Текст]"/>
      <dgm:spPr>
        <a:solidFill>
          <a:schemeClr val="bg2">
            <a:lumMod val="75000"/>
          </a:schemeClr>
        </a:solidFill>
        <a:scene3d>
          <a:camera prst="orthographicFront"/>
          <a:lightRig rig="threePt" dir="t"/>
        </a:scene3d>
        <a:sp3d extrusionH="76200">
          <a:bevelT prst="relaxedInset"/>
          <a:bevelB prst="relaxedInset"/>
          <a:extrusionClr>
            <a:schemeClr val="bg2">
              <a:lumMod val="50000"/>
            </a:schemeClr>
          </a:extrusionClr>
        </a:sp3d>
      </dgm:spPr>
      <dgm:t>
        <a:bodyPr/>
        <a:lstStyle/>
        <a:p>
          <a:r>
            <a:rPr lang="ru-RU" dirty="0"/>
            <a:t>бизнес</a:t>
          </a:r>
        </a:p>
      </dgm:t>
    </dgm:pt>
    <dgm:pt modelId="{D0D61C72-5C7A-45AB-A241-6237FFDE5AA3}" type="parTrans" cxnId="{62EED50B-37C9-4C6B-92ED-CB1FAA64EDA2}">
      <dgm:prSet/>
      <dgm:spPr/>
      <dgm:t>
        <a:bodyPr/>
        <a:lstStyle/>
        <a:p>
          <a:endParaRPr lang="ru-RU"/>
        </a:p>
      </dgm:t>
    </dgm:pt>
    <dgm:pt modelId="{8D4AF382-FF85-4232-87ED-84D4C6CBFCD9}" type="sibTrans" cxnId="{62EED50B-37C9-4C6B-92ED-CB1FAA64EDA2}">
      <dgm:prSet/>
      <dgm:spPr/>
      <dgm:t>
        <a:bodyPr/>
        <a:lstStyle/>
        <a:p>
          <a:endParaRPr lang="ru-RU"/>
        </a:p>
      </dgm:t>
    </dgm:pt>
    <dgm:pt modelId="{67B1C2D8-E91B-4651-A88F-DC04C7D7BC37}" type="pres">
      <dgm:prSet presAssocID="{0505758E-1363-4351-B7AB-18E51E4A0C31}" presName="hierChild1" presStyleCnt="0">
        <dgm:presLayoutVars>
          <dgm:orgChart val="1"/>
          <dgm:chPref val="1"/>
          <dgm:dir/>
          <dgm:animOne val="branch"/>
          <dgm:animLvl val="lvl"/>
          <dgm:resizeHandles/>
        </dgm:presLayoutVars>
      </dgm:prSet>
      <dgm:spPr/>
      <dgm:t>
        <a:bodyPr/>
        <a:lstStyle/>
        <a:p>
          <a:endParaRPr lang="ru-RU"/>
        </a:p>
      </dgm:t>
    </dgm:pt>
    <dgm:pt modelId="{FAFD2626-64B5-4E2D-AD2A-91AEAF114272}" type="pres">
      <dgm:prSet presAssocID="{B9B41BAA-7F40-4CF9-91E4-B3EC8F842E49}" presName="hierRoot1" presStyleCnt="0">
        <dgm:presLayoutVars>
          <dgm:hierBranch val="init"/>
        </dgm:presLayoutVars>
      </dgm:prSet>
      <dgm:spPr/>
    </dgm:pt>
    <dgm:pt modelId="{71DF312A-7DA9-43AD-8493-CCF81160D292}" type="pres">
      <dgm:prSet presAssocID="{B9B41BAA-7F40-4CF9-91E4-B3EC8F842E49}" presName="rootComposite1" presStyleCnt="0"/>
      <dgm:spPr/>
    </dgm:pt>
    <dgm:pt modelId="{2ABA0001-D559-4EA5-B33D-7268F7BA6899}" type="pres">
      <dgm:prSet presAssocID="{B9B41BAA-7F40-4CF9-91E4-B3EC8F842E49}" presName="rootText1" presStyleLbl="node0" presStyleIdx="0" presStyleCnt="1">
        <dgm:presLayoutVars>
          <dgm:chPref val="3"/>
        </dgm:presLayoutVars>
      </dgm:prSet>
      <dgm:spPr/>
      <dgm:t>
        <a:bodyPr/>
        <a:lstStyle/>
        <a:p>
          <a:endParaRPr lang="ru-RU"/>
        </a:p>
      </dgm:t>
    </dgm:pt>
    <dgm:pt modelId="{230436FE-8048-4853-8087-FBAFCA707509}" type="pres">
      <dgm:prSet presAssocID="{B9B41BAA-7F40-4CF9-91E4-B3EC8F842E49}" presName="rootConnector1" presStyleLbl="node1" presStyleIdx="0" presStyleCnt="0"/>
      <dgm:spPr/>
      <dgm:t>
        <a:bodyPr/>
        <a:lstStyle/>
        <a:p>
          <a:endParaRPr lang="ru-RU"/>
        </a:p>
      </dgm:t>
    </dgm:pt>
    <dgm:pt modelId="{6E7A1AE9-B8D5-4F8B-A79C-0B633A3386F6}" type="pres">
      <dgm:prSet presAssocID="{B9B41BAA-7F40-4CF9-91E4-B3EC8F842E49}" presName="hierChild2" presStyleCnt="0"/>
      <dgm:spPr/>
    </dgm:pt>
    <dgm:pt modelId="{EB189596-3C0B-44DF-B38B-E434119AB861}" type="pres">
      <dgm:prSet presAssocID="{8CCBE16B-E24A-4155-8FAE-6FA5EBEE6B1C}" presName="Name37" presStyleLbl="parChTrans1D2" presStyleIdx="0" presStyleCnt="4"/>
      <dgm:spPr/>
      <dgm:t>
        <a:bodyPr/>
        <a:lstStyle/>
        <a:p>
          <a:endParaRPr lang="ru-RU"/>
        </a:p>
      </dgm:t>
    </dgm:pt>
    <dgm:pt modelId="{ADBFD6D4-A991-4658-A095-B74F73D6C4E0}" type="pres">
      <dgm:prSet presAssocID="{0F23EF71-D748-46E7-9783-A964D354F0BF}" presName="hierRoot2" presStyleCnt="0">
        <dgm:presLayoutVars>
          <dgm:hierBranch val="init"/>
        </dgm:presLayoutVars>
      </dgm:prSet>
      <dgm:spPr/>
    </dgm:pt>
    <dgm:pt modelId="{DC1C4A16-75CE-4126-AB82-4470DBA76738}" type="pres">
      <dgm:prSet presAssocID="{0F23EF71-D748-46E7-9783-A964D354F0BF}" presName="rootComposite" presStyleCnt="0"/>
      <dgm:spPr/>
    </dgm:pt>
    <dgm:pt modelId="{9D177D46-1F17-461C-B229-EDCF3E8C9033}" type="pres">
      <dgm:prSet presAssocID="{0F23EF71-D748-46E7-9783-A964D354F0BF}" presName="rootText" presStyleLbl="node2" presStyleIdx="0" presStyleCnt="4">
        <dgm:presLayoutVars>
          <dgm:chPref val="3"/>
        </dgm:presLayoutVars>
      </dgm:prSet>
      <dgm:spPr/>
      <dgm:t>
        <a:bodyPr/>
        <a:lstStyle/>
        <a:p>
          <a:endParaRPr lang="ru-RU"/>
        </a:p>
      </dgm:t>
    </dgm:pt>
    <dgm:pt modelId="{ABDE95FF-0D71-47C4-A852-A4D565B518F6}" type="pres">
      <dgm:prSet presAssocID="{0F23EF71-D748-46E7-9783-A964D354F0BF}" presName="rootConnector" presStyleLbl="node2" presStyleIdx="0" presStyleCnt="4"/>
      <dgm:spPr/>
      <dgm:t>
        <a:bodyPr/>
        <a:lstStyle/>
        <a:p>
          <a:endParaRPr lang="ru-RU"/>
        </a:p>
      </dgm:t>
    </dgm:pt>
    <dgm:pt modelId="{9A97E5E1-B282-4FCD-B51A-5F2BA0FD6996}" type="pres">
      <dgm:prSet presAssocID="{0F23EF71-D748-46E7-9783-A964D354F0BF}" presName="hierChild4" presStyleCnt="0"/>
      <dgm:spPr/>
    </dgm:pt>
    <dgm:pt modelId="{50D99F7D-5289-4F8E-93C4-C70D4ED8CBD5}" type="pres">
      <dgm:prSet presAssocID="{0F23EF71-D748-46E7-9783-A964D354F0BF}" presName="hierChild5" presStyleCnt="0"/>
      <dgm:spPr/>
    </dgm:pt>
    <dgm:pt modelId="{00B61445-30D3-4F51-9B34-37C8026730D7}" type="pres">
      <dgm:prSet presAssocID="{ACDF4CBE-52FC-4C3B-A9ED-7D06E6C94B2C}" presName="Name37" presStyleLbl="parChTrans1D2" presStyleIdx="1" presStyleCnt="4"/>
      <dgm:spPr/>
      <dgm:t>
        <a:bodyPr/>
        <a:lstStyle/>
        <a:p>
          <a:endParaRPr lang="ru-RU"/>
        </a:p>
      </dgm:t>
    </dgm:pt>
    <dgm:pt modelId="{67041BD3-044D-4B34-860C-D0C4522A65B5}" type="pres">
      <dgm:prSet presAssocID="{7886A152-F70E-47A7-B5AC-7152EA28DC67}" presName="hierRoot2" presStyleCnt="0">
        <dgm:presLayoutVars>
          <dgm:hierBranch val="init"/>
        </dgm:presLayoutVars>
      </dgm:prSet>
      <dgm:spPr/>
    </dgm:pt>
    <dgm:pt modelId="{84C58984-4B0A-4872-B1F8-EE7C2038CC5E}" type="pres">
      <dgm:prSet presAssocID="{7886A152-F70E-47A7-B5AC-7152EA28DC67}" presName="rootComposite" presStyleCnt="0"/>
      <dgm:spPr/>
    </dgm:pt>
    <dgm:pt modelId="{D85C4723-627A-4A2D-82D7-0D382DC315AE}" type="pres">
      <dgm:prSet presAssocID="{7886A152-F70E-47A7-B5AC-7152EA28DC67}" presName="rootText" presStyleLbl="node2" presStyleIdx="1" presStyleCnt="4">
        <dgm:presLayoutVars>
          <dgm:chPref val="3"/>
        </dgm:presLayoutVars>
      </dgm:prSet>
      <dgm:spPr/>
      <dgm:t>
        <a:bodyPr/>
        <a:lstStyle/>
        <a:p>
          <a:endParaRPr lang="ru-RU"/>
        </a:p>
      </dgm:t>
    </dgm:pt>
    <dgm:pt modelId="{B6E16375-1D87-43E2-9B62-C08958DE50E5}" type="pres">
      <dgm:prSet presAssocID="{7886A152-F70E-47A7-B5AC-7152EA28DC67}" presName="rootConnector" presStyleLbl="node2" presStyleIdx="1" presStyleCnt="4"/>
      <dgm:spPr/>
      <dgm:t>
        <a:bodyPr/>
        <a:lstStyle/>
        <a:p>
          <a:endParaRPr lang="ru-RU"/>
        </a:p>
      </dgm:t>
    </dgm:pt>
    <dgm:pt modelId="{9D30F1FD-244A-46E9-9592-68C0CE712A1E}" type="pres">
      <dgm:prSet presAssocID="{7886A152-F70E-47A7-B5AC-7152EA28DC67}" presName="hierChild4" presStyleCnt="0"/>
      <dgm:spPr/>
    </dgm:pt>
    <dgm:pt modelId="{1C9A87CE-2DF8-4052-AC1D-FD65A6365A92}" type="pres">
      <dgm:prSet presAssocID="{7886A152-F70E-47A7-B5AC-7152EA28DC67}" presName="hierChild5" presStyleCnt="0"/>
      <dgm:spPr/>
    </dgm:pt>
    <dgm:pt modelId="{BFB5B16A-A4E6-4B30-809E-1B0166E58A8B}" type="pres">
      <dgm:prSet presAssocID="{D0D61C72-5C7A-45AB-A241-6237FFDE5AA3}" presName="Name37" presStyleLbl="parChTrans1D2" presStyleIdx="2" presStyleCnt="4"/>
      <dgm:spPr/>
      <dgm:t>
        <a:bodyPr/>
        <a:lstStyle/>
        <a:p>
          <a:endParaRPr lang="ru-RU"/>
        </a:p>
      </dgm:t>
    </dgm:pt>
    <dgm:pt modelId="{5B5C6779-C8EB-4F81-BA73-ABBA7751192B}" type="pres">
      <dgm:prSet presAssocID="{940FFEA4-7784-45AF-BC4B-838A83DCA0C9}" presName="hierRoot2" presStyleCnt="0">
        <dgm:presLayoutVars>
          <dgm:hierBranch val="init"/>
        </dgm:presLayoutVars>
      </dgm:prSet>
      <dgm:spPr/>
    </dgm:pt>
    <dgm:pt modelId="{3F4C0031-EE35-47B2-B012-078B1D215598}" type="pres">
      <dgm:prSet presAssocID="{940FFEA4-7784-45AF-BC4B-838A83DCA0C9}" presName="rootComposite" presStyleCnt="0"/>
      <dgm:spPr/>
    </dgm:pt>
    <dgm:pt modelId="{E2632CA2-8CD9-490F-820C-885AE712604B}" type="pres">
      <dgm:prSet presAssocID="{940FFEA4-7784-45AF-BC4B-838A83DCA0C9}" presName="rootText" presStyleLbl="node2" presStyleIdx="2" presStyleCnt="4">
        <dgm:presLayoutVars>
          <dgm:chPref val="3"/>
        </dgm:presLayoutVars>
      </dgm:prSet>
      <dgm:spPr/>
      <dgm:t>
        <a:bodyPr/>
        <a:lstStyle/>
        <a:p>
          <a:endParaRPr lang="ru-RU"/>
        </a:p>
      </dgm:t>
    </dgm:pt>
    <dgm:pt modelId="{0BA6285A-87BF-4BC7-9A97-4DE9914B618E}" type="pres">
      <dgm:prSet presAssocID="{940FFEA4-7784-45AF-BC4B-838A83DCA0C9}" presName="rootConnector" presStyleLbl="node2" presStyleIdx="2" presStyleCnt="4"/>
      <dgm:spPr/>
      <dgm:t>
        <a:bodyPr/>
        <a:lstStyle/>
        <a:p>
          <a:endParaRPr lang="ru-RU"/>
        </a:p>
      </dgm:t>
    </dgm:pt>
    <dgm:pt modelId="{0DA57855-8A55-449E-B8EB-D231D92E57FB}" type="pres">
      <dgm:prSet presAssocID="{940FFEA4-7784-45AF-BC4B-838A83DCA0C9}" presName="hierChild4" presStyleCnt="0"/>
      <dgm:spPr/>
    </dgm:pt>
    <dgm:pt modelId="{29068106-9A9C-4A2E-9652-57C729A86356}" type="pres">
      <dgm:prSet presAssocID="{940FFEA4-7784-45AF-BC4B-838A83DCA0C9}" presName="hierChild5" presStyleCnt="0"/>
      <dgm:spPr/>
    </dgm:pt>
    <dgm:pt modelId="{14D50C80-9E4A-4D61-9A1E-0DA6B19039F3}" type="pres">
      <dgm:prSet presAssocID="{B2CEE102-3606-4BC4-97C3-C82DD97EA464}" presName="Name37" presStyleLbl="parChTrans1D2" presStyleIdx="3" presStyleCnt="4"/>
      <dgm:spPr/>
      <dgm:t>
        <a:bodyPr/>
        <a:lstStyle/>
        <a:p>
          <a:endParaRPr lang="ru-RU"/>
        </a:p>
      </dgm:t>
    </dgm:pt>
    <dgm:pt modelId="{5A88575D-225E-4854-A65D-6E4BE040AE9E}" type="pres">
      <dgm:prSet presAssocID="{C8533BEE-8CCC-4CF7-96BD-99BA27E6A575}" presName="hierRoot2" presStyleCnt="0">
        <dgm:presLayoutVars>
          <dgm:hierBranch val="init"/>
        </dgm:presLayoutVars>
      </dgm:prSet>
      <dgm:spPr/>
    </dgm:pt>
    <dgm:pt modelId="{FFEF824C-775E-4026-804A-D55041FA96D2}" type="pres">
      <dgm:prSet presAssocID="{C8533BEE-8CCC-4CF7-96BD-99BA27E6A575}" presName="rootComposite" presStyleCnt="0"/>
      <dgm:spPr/>
    </dgm:pt>
    <dgm:pt modelId="{661365FD-A935-4B13-A62D-2E95541C2427}" type="pres">
      <dgm:prSet presAssocID="{C8533BEE-8CCC-4CF7-96BD-99BA27E6A575}" presName="rootText" presStyleLbl="node2" presStyleIdx="3" presStyleCnt="4">
        <dgm:presLayoutVars>
          <dgm:chPref val="3"/>
        </dgm:presLayoutVars>
      </dgm:prSet>
      <dgm:spPr/>
      <dgm:t>
        <a:bodyPr/>
        <a:lstStyle/>
        <a:p>
          <a:endParaRPr lang="ru-RU"/>
        </a:p>
      </dgm:t>
    </dgm:pt>
    <dgm:pt modelId="{235D26CC-CE69-49F3-BA9E-68FE492EB5F3}" type="pres">
      <dgm:prSet presAssocID="{C8533BEE-8CCC-4CF7-96BD-99BA27E6A575}" presName="rootConnector" presStyleLbl="node2" presStyleIdx="3" presStyleCnt="4"/>
      <dgm:spPr/>
      <dgm:t>
        <a:bodyPr/>
        <a:lstStyle/>
        <a:p>
          <a:endParaRPr lang="ru-RU"/>
        </a:p>
      </dgm:t>
    </dgm:pt>
    <dgm:pt modelId="{0B8E8BD2-071C-475B-87BE-9C544412E750}" type="pres">
      <dgm:prSet presAssocID="{C8533BEE-8CCC-4CF7-96BD-99BA27E6A575}" presName="hierChild4" presStyleCnt="0"/>
      <dgm:spPr/>
    </dgm:pt>
    <dgm:pt modelId="{F90B3D73-2C6C-425B-99A2-C9D8AFC061EE}" type="pres">
      <dgm:prSet presAssocID="{C8533BEE-8CCC-4CF7-96BD-99BA27E6A575}" presName="hierChild5" presStyleCnt="0"/>
      <dgm:spPr/>
    </dgm:pt>
    <dgm:pt modelId="{45C21D82-41A3-4AE3-A892-F33EE4F0C440}" type="pres">
      <dgm:prSet presAssocID="{B9B41BAA-7F40-4CF9-91E4-B3EC8F842E49}" presName="hierChild3" presStyleCnt="0"/>
      <dgm:spPr/>
    </dgm:pt>
  </dgm:ptLst>
  <dgm:cxnLst>
    <dgm:cxn modelId="{B10CE74D-C8C1-484A-BE76-48FC89B0828E}" type="presOf" srcId="{B9B41BAA-7F40-4CF9-91E4-B3EC8F842E49}" destId="{2ABA0001-D559-4EA5-B33D-7268F7BA6899}" srcOrd="0" destOrd="0" presId="urn:microsoft.com/office/officeart/2005/8/layout/orgChart1"/>
    <dgm:cxn modelId="{D4B02285-4086-4189-82DB-A2F01514763B}" srcId="{0505758E-1363-4351-B7AB-18E51E4A0C31}" destId="{B9B41BAA-7F40-4CF9-91E4-B3EC8F842E49}" srcOrd="0" destOrd="0" parTransId="{2613A3D8-6096-43D4-8C43-D8B59616BAB0}" sibTransId="{51FEF399-DDF2-47F9-B87C-D5BC57630B23}"/>
    <dgm:cxn modelId="{FD47426B-46AB-4627-AFEF-E314DCDC1F79}" type="presOf" srcId="{C8533BEE-8CCC-4CF7-96BD-99BA27E6A575}" destId="{235D26CC-CE69-49F3-BA9E-68FE492EB5F3}" srcOrd="1" destOrd="0" presId="urn:microsoft.com/office/officeart/2005/8/layout/orgChart1"/>
    <dgm:cxn modelId="{C5836718-E88C-4094-AE25-2EE692957429}" type="presOf" srcId="{8CCBE16B-E24A-4155-8FAE-6FA5EBEE6B1C}" destId="{EB189596-3C0B-44DF-B38B-E434119AB861}" srcOrd="0" destOrd="0" presId="urn:microsoft.com/office/officeart/2005/8/layout/orgChart1"/>
    <dgm:cxn modelId="{A813DF4E-57AB-4523-8699-899FE3549736}" srcId="{B9B41BAA-7F40-4CF9-91E4-B3EC8F842E49}" destId="{7886A152-F70E-47A7-B5AC-7152EA28DC67}" srcOrd="1" destOrd="0" parTransId="{ACDF4CBE-52FC-4C3B-A9ED-7D06E6C94B2C}" sibTransId="{878FD1EA-4907-4D73-AECA-F5261296A153}"/>
    <dgm:cxn modelId="{81C35051-D265-48A2-8704-B074DA844A03}" srcId="{B9B41BAA-7F40-4CF9-91E4-B3EC8F842E49}" destId="{C8533BEE-8CCC-4CF7-96BD-99BA27E6A575}" srcOrd="3" destOrd="0" parTransId="{B2CEE102-3606-4BC4-97C3-C82DD97EA464}" sibTransId="{972782B3-7F60-4329-8F60-E93AA5765821}"/>
    <dgm:cxn modelId="{62EED50B-37C9-4C6B-92ED-CB1FAA64EDA2}" srcId="{B9B41BAA-7F40-4CF9-91E4-B3EC8F842E49}" destId="{940FFEA4-7784-45AF-BC4B-838A83DCA0C9}" srcOrd="2" destOrd="0" parTransId="{D0D61C72-5C7A-45AB-A241-6237FFDE5AA3}" sibTransId="{8D4AF382-FF85-4232-87ED-84D4C6CBFCD9}"/>
    <dgm:cxn modelId="{0D2F9497-16D7-446D-8C5C-D0E2A440515D}" type="presOf" srcId="{0505758E-1363-4351-B7AB-18E51E4A0C31}" destId="{67B1C2D8-E91B-4651-A88F-DC04C7D7BC37}" srcOrd="0" destOrd="0" presId="urn:microsoft.com/office/officeart/2005/8/layout/orgChart1"/>
    <dgm:cxn modelId="{A9DE60C9-E12B-4D70-A8F7-BB840CE25894}" type="presOf" srcId="{7886A152-F70E-47A7-B5AC-7152EA28DC67}" destId="{B6E16375-1D87-43E2-9B62-C08958DE50E5}" srcOrd="1" destOrd="0" presId="urn:microsoft.com/office/officeart/2005/8/layout/orgChart1"/>
    <dgm:cxn modelId="{37C593DF-8B79-4553-B562-CEFA87FA18A6}" type="presOf" srcId="{ACDF4CBE-52FC-4C3B-A9ED-7D06E6C94B2C}" destId="{00B61445-30D3-4F51-9B34-37C8026730D7}" srcOrd="0" destOrd="0" presId="urn:microsoft.com/office/officeart/2005/8/layout/orgChart1"/>
    <dgm:cxn modelId="{8BF69D1F-DB3E-48EF-9B94-39E0FFC64EBD}" type="presOf" srcId="{D0D61C72-5C7A-45AB-A241-6237FFDE5AA3}" destId="{BFB5B16A-A4E6-4B30-809E-1B0166E58A8B}" srcOrd="0" destOrd="0" presId="urn:microsoft.com/office/officeart/2005/8/layout/orgChart1"/>
    <dgm:cxn modelId="{258067B2-54D9-45BE-ABA7-5C19C9A872E7}" type="presOf" srcId="{7886A152-F70E-47A7-B5AC-7152EA28DC67}" destId="{D85C4723-627A-4A2D-82D7-0D382DC315AE}" srcOrd="0" destOrd="0" presId="urn:microsoft.com/office/officeart/2005/8/layout/orgChart1"/>
    <dgm:cxn modelId="{9C7DE982-90E4-4CFC-B250-38F45CB9C0DD}" type="presOf" srcId="{940FFEA4-7784-45AF-BC4B-838A83DCA0C9}" destId="{0BA6285A-87BF-4BC7-9A97-4DE9914B618E}" srcOrd="1" destOrd="0" presId="urn:microsoft.com/office/officeart/2005/8/layout/orgChart1"/>
    <dgm:cxn modelId="{FD685435-B59B-4C34-A5AE-88670383593D}" type="presOf" srcId="{B2CEE102-3606-4BC4-97C3-C82DD97EA464}" destId="{14D50C80-9E4A-4D61-9A1E-0DA6B19039F3}" srcOrd="0" destOrd="0" presId="urn:microsoft.com/office/officeart/2005/8/layout/orgChart1"/>
    <dgm:cxn modelId="{C9381331-1418-4942-9DFD-01C5054C93F6}" type="presOf" srcId="{940FFEA4-7784-45AF-BC4B-838A83DCA0C9}" destId="{E2632CA2-8CD9-490F-820C-885AE712604B}" srcOrd="0" destOrd="0" presId="urn:microsoft.com/office/officeart/2005/8/layout/orgChart1"/>
    <dgm:cxn modelId="{AF62CB7D-7DC7-4777-BBD5-1651BD1251EE}" type="presOf" srcId="{0F23EF71-D748-46E7-9783-A964D354F0BF}" destId="{9D177D46-1F17-461C-B229-EDCF3E8C9033}" srcOrd="0" destOrd="0" presId="urn:microsoft.com/office/officeart/2005/8/layout/orgChart1"/>
    <dgm:cxn modelId="{ECE66DEA-D1AD-4A32-B2F8-3090E9237174}" srcId="{B9B41BAA-7F40-4CF9-91E4-B3EC8F842E49}" destId="{0F23EF71-D748-46E7-9783-A964D354F0BF}" srcOrd="0" destOrd="0" parTransId="{8CCBE16B-E24A-4155-8FAE-6FA5EBEE6B1C}" sibTransId="{FAB95898-EFCD-4661-A3C8-583F24890E06}"/>
    <dgm:cxn modelId="{31D64169-E8AB-42AC-B8B5-BFB85C02893B}" type="presOf" srcId="{C8533BEE-8CCC-4CF7-96BD-99BA27E6A575}" destId="{661365FD-A935-4B13-A62D-2E95541C2427}" srcOrd="0" destOrd="0" presId="urn:microsoft.com/office/officeart/2005/8/layout/orgChart1"/>
    <dgm:cxn modelId="{77219B1F-F534-456F-BDE6-D15402A3B7FD}" type="presOf" srcId="{B9B41BAA-7F40-4CF9-91E4-B3EC8F842E49}" destId="{230436FE-8048-4853-8087-FBAFCA707509}" srcOrd="1" destOrd="0" presId="urn:microsoft.com/office/officeart/2005/8/layout/orgChart1"/>
    <dgm:cxn modelId="{E15A891A-2699-4984-A288-BC06008B439B}" type="presOf" srcId="{0F23EF71-D748-46E7-9783-A964D354F0BF}" destId="{ABDE95FF-0D71-47C4-A852-A4D565B518F6}" srcOrd="1" destOrd="0" presId="urn:microsoft.com/office/officeart/2005/8/layout/orgChart1"/>
    <dgm:cxn modelId="{D0E0FCFC-73A6-42F0-A9E5-985D07B7ABF5}" type="presParOf" srcId="{67B1C2D8-E91B-4651-A88F-DC04C7D7BC37}" destId="{FAFD2626-64B5-4E2D-AD2A-91AEAF114272}" srcOrd="0" destOrd="0" presId="urn:microsoft.com/office/officeart/2005/8/layout/orgChart1"/>
    <dgm:cxn modelId="{B5D19904-AFB4-47A3-B99F-3B018D23CC22}" type="presParOf" srcId="{FAFD2626-64B5-4E2D-AD2A-91AEAF114272}" destId="{71DF312A-7DA9-43AD-8493-CCF81160D292}" srcOrd="0" destOrd="0" presId="urn:microsoft.com/office/officeart/2005/8/layout/orgChart1"/>
    <dgm:cxn modelId="{88CEFA3B-97AA-47F8-8228-FB8E37A0D8D5}" type="presParOf" srcId="{71DF312A-7DA9-43AD-8493-CCF81160D292}" destId="{2ABA0001-D559-4EA5-B33D-7268F7BA6899}" srcOrd="0" destOrd="0" presId="urn:microsoft.com/office/officeart/2005/8/layout/orgChart1"/>
    <dgm:cxn modelId="{1C659902-C3FB-44D7-A1B4-956498203572}" type="presParOf" srcId="{71DF312A-7DA9-43AD-8493-CCF81160D292}" destId="{230436FE-8048-4853-8087-FBAFCA707509}" srcOrd="1" destOrd="0" presId="urn:microsoft.com/office/officeart/2005/8/layout/orgChart1"/>
    <dgm:cxn modelId="{0E4CB67D-718C-4563-AD2B-43D6A2CBFCB1}" type="presParOf" srcId="{FAFD2626-64B5-4E2D-AD2A-91AEAF114272}" destId="{6E7A1AE9-B8D5-4F8B-A79C-0B633A3386F6}" srcOrd="1" destOrd="0" presId="urn:microsoft.com/office/officeart/2005/8/layout/orgChart1"/>
    <dgm:cxn modelId="{035A8054-C923-4CC1-8488-C04C44CD392E}" type="presParOf" srcId="{6E7A1AE9-B8D5-4F8B-A79C-0B633A3386F6}" destId="{EB189596-3C0B-44DF-B38B-E434119AB861}" srcOrd="0" destOrd="0" presId="urn:microsoft.com/office/officeart/2005/8/layout/orgChart1"/>
    <dgm:cxn modelId="{C51A5EA6-23D9-4593-B75C-AE5071C49922}" type="presParOf" srcId="{6E7A1AE9-B8D5-4F8B-A79C-0B633A3386F6}" destId="{ADBFD6D4-A991-4658-A095-B74F73D6C4E0}" srcOrd="1" destOrd="0" presId="urn:microsoft.com/office/officeart/2005/8/layout/orgChart1"/>
    <dgm:cxn modelId="{2F3210AB-A521-4EBE-8F41-293033E07D6F}" type="presParOf" srcId="{ADBFD6D4-A991-4658-A095-B74F73D6C4E0}" destId="{DC1C4A16-75CE-4126-AB82-4470DBA76738}" srcOrd="0" destOrd="0" presId="urn:microsoft.com/office/officeart/2005/8/layout/orgChart1"/>
    <dgm:cxn modelId="{8F055AEE-B2CA-48F4-A6E4-30961FFA8B88}" type="presParOf" srcId="{DC1C4A16-75CE-4126-AB82-4470DBA76738}" destId="{9D177D46-1F17-461C-B229-EDCF3E8C9033}" srcOrd="0" destOrd="0" presId="urn:microsoft.com/office/officeart/2005/8/layout/orgChart1"/>
    <dgm:cxn modelId="{3E73D8B5-1C9E-40DA-A388-0153E1D94F7E}" type="presParOf" srcId="{DC1C4A16-75CE-4126-AB82-4470DBA76738}" destId="{ABDE95FF-0D71-47C4-A852-A4D565B518F6}" srcOrd="1" destOrd="0" presId="urn:microsoft.com/office/officeart/2005/8/layout/orgChart1"/>
    <dgm:cxn modelId="{960322C1-86F0-4824-8514-98A2B00D4873}" type="presParOf" srcId="{ADBFD6D4-A991-4658-A095-B74F73D6C4E0}" destId="{9A97E5E1-B282-4FCD-B51A-5F2BA0FD6996}" srcOrd="1" destOrd="0" presId="urn:microsoft.com/office/officeart/2005/8/layout/orgChart1"/>
    <dgm:cxn modelId="{A27CEBBE-D73C-4F17-BA8A-0B5ECC8622BB}" type="presParOf" srcId="{ADBFD6D4-A991-4658-A095-B74F73D6C4E0}" destId="{50D99F7D-5289-4F8E-93C4-C70D4ED8CBD5}" srcOrd="2" destOrd="0" presId="urn:microsoft.com/office/officeart/2005/8/layout/orgChart1"/>
    <dgm:cxn modelId="{F99329F7-FCBE-4B05-BA08-0C0FC3253E6E}" type="presParOf" srcId="{6E7A1AE9-B8D5-4F8B-A79C-0B633A3386F6}" destId="{00B61445-30D3-4F51-9B34-37C8026730D7}" srcOrd="2" destOrd="0" presId="urn:microsoft.com/office/officeart/2005/8/layout/orgChart1"/>
    <dgm:cxn modelId="{C8F5A23E-7F69-4C2F-9A34-B92E0B974911}" type="presParOf" srcId="{6E7A1AE9-B8D5-4F8B-A79C-0B633A3386F6}" destId="{67041BD3-044D-4B34-860C-D0C4522A65B5}" srcOrd="3" destOrd="0" presId="urn:microsoft.com/office/officeart/2005/8/layout/orgChart1"/>
    <dgm:cxn modelId="{4F8CBF17-AA76-4BAD-BA72-64B66AD48D35}" type="presParOf" srcId="{67041BD3-044D-4B34-860C-D0C4522A65B5}" destId="{84C58984-4B0A-4872-B1F8-EE7C2038CC5E}" srcOrd="0" destOrd="0" presId="urn:microsoft.com/office/officeart/2005/8/layout/orgChart1"/>
    <dgm:cxn modelId="{3846B799-A1B0-46EA-8216-3594430171BF}" type="presParOf" srcId="{84C58984-4B0A-4872-B1F8-EE7C2038CC5E}" destId="{D85C4723-627A-4A2D-82D7-0D382DC315AE}" srcOrd="0" destOrd="0" presId="urn:microsoft.com/office/officeart/2005/8/layout/orgChart1"/>
    <dgm:cxn modelId="{0485B218-DD0F-4218-8E89-BB833B7AE940}" type="presParOf" srcId="{84C58984-4B0A-4872-B1F8-EE7C2038CC5E}" destId="{B6E16375-1D87-43E2-9B62-C08958DE50E5}" srcOrd="1" destOrd="0" presId="urn:microsoft.com/office/officeart/2005/8/layout/orgChart1"/>
    <dgm:cxn modelId="{39EF222B-D38F-4D65-94EB-2CAAE03012F8}" type="presParOf" srcId="{67041BD3-044D-4B34-860C-D0C4522A65B5}" destId="{9D30F1FD-244A-46E9-9592-68C0CE712A1E}" srcOrd="1" destOrd="0" presId="urn:microsoft.com/office/officeart/2005/8/layout/orgChart1"/>
    <dgm:cxn modelId="{6E6B8F25-B4EB-4B9F-9187-ED2E42DCEE8B}" type="presParOf" srcId="{67041BD3-044D-4B34-860C-D0C4522A65B5}" destId="{1C9A87CE-2DF8-4052-AC1D-FD65A6365A92}" srcOrd="2" destOrd="0" presId="urn:microsoft.com/office/officeart/2005/8/layout/orgChart1"/>
    <dgm:cxn modelId="{188C911A-15CC-42E9-8EE0-83A4D056614D}" type="presParOf" srcId="{6E7A1AE9-B8D5-4F8B-A79C-0B633A3386F6}" destId="{BFB5B16A-A4E6-4B30-809E-1B0166E58A8B}" srcOrd="4" destOrd="0" presId="urn:microsoft.com/office/officeart/2005/8/layout/orgChart1"/>
    <dgm:cxn modelId="{9D985C0F-3759-48E0-8A38-49A1006DAD41}" type="presParOf" srcId="{6E7A1AE9-B8D5-4F8B-A79C-0B633A3386F6}" destId="{5B5C6779-C8EB-4F81-BA73-ABBA7751192B}" srcOrd="5" destOrd="0" presId="urn:microsoft.com/office/officeart/2005/8/layout/orgChart1"/>
    <dgm:cxn modelId="{C6B14692-A1AF-44BB-99DB-CC76E5ECAD42}" type="presParOf" srcId="{5B5C6779-C8EB-4F81-BA73-ABBA7751192B}" destId="{3F4C0031-EE35-47B2-B012-078B1D215598}" srcOrd="0" destOrd="0" presId="urn:microsoft.com/office/officeart/2005/8/layout/orgChart1"/>
    <dgm:cxn modelId="{D08B1B94-F5D7-4C18-AA19-92C8936F1A2D}" type="presParOf" srcId="{3F4C0031-EE35-47B2-B012-078B1D215598}" destId="{E2632CA2-8CD9-490F-820C-885AE712604B}" srcOrd="0" destOrd="0" presId="urn:microsoft.com/office/officeart/2005/8/layout/orgChart1"/>
    <dgm:cxn modelId="{8E516DAF-695D-42B3-A02F-07720B75C221}" type="presParOf" srcId="{3F4C0031-EE35-47B2-B012-078B1D215598}" destId="{0BA6285A-87BF-4BC7-9A97-4DE9914B618E}" srcOrd="1" destOrd="0" presId="urn:microsoft.com/office/officeart/2005/8/layout/orgChart1"/>
    <dgm:cxn modelId="{BF540FBF-0EDF-4428-A07C-830BC8046E25}" type="presParOf" srcId="{5B5C6779-C8EB-4F81-BA73-ABBA7751192B}" destId="{0DA57855-8A55-449E-B8EB-D231D92E57FB}" srcOrd="1" destOrd="0" presId="urn:microsoft.com/office/officeart/2005/8/layout/orgChart1"/>
    <dgm:cxn modelId="{F64F60D3-2C1B-4862-A53C-5107815CAB5E}" type="presParOf" srcId="{5B5C6779-C8EB-4F81-BA73-ABBA7751192B}" destId="{29068106-9A9C-4A2E-9652-57C729A86356}" srcOrd="2" destOrd="0" presId="urn:microsoft.com/office/officeart/2005/8/layout/orgChart1"/>
    <dgm:cxn modelId="{09A2DF8E-79D4-4350-81EC-6E94833A904B}" type="presParOf" srcId="{6E7A1AE9-B8D5-4F8B-A79C-0B633A3386F6}" destId="{14D50C80-9E4A-4D61-9A1E-0DA6B19039F3}" srcOrd="6" destOrd="0" presId="urn:microsoft.com/office/officeart/2005/8/layout/orgChart1"/>
    <dgm:cxn modelId="{4FEEBD4C-4819-43DF-8ED4-C653038CBE89}" type="presParOf" srcId="{6E7A1AE9-B8D5-4F8B-A79C-0B633A3386F6}" destId="{5A88575D-225E-4854-A65D-6E4BE040AE9E}" srcOrd="7" destOrd="0" presId="urn:microsoft.com/office/officeart/2005/8/layout/orgChart1"/>
    <dgm:cxn modelId="{8214C2FF-F5B1-4C83-832B-A1D1C842ABF1}" type="presParOf" srcId="{5A88575D-225E-4854-A65D-6E4BE040AE9E}" destId="{FFEF824C-775E-4026-804A-D55041FA96D2}" srcOrd="0" destOrd="0" presId="urn:microsoft.com/office/officeart/2005/8/layout/orgChart1"/>
    <dgm:cxn modelId="{AC67907B-5BB5-4AED-AE20-3154DF207FD0}" type="presParOf" srcId="{FFEF824C-775E-4026-804A-D55041FA96D2}" destId="{661365FD-A935-4B13-A62D-2E95541C2427}" srcOrd="0" destOrd="0" presId="urn:microsoft.com/office/officeart/2005/8/layout/orgChart1"/>
    <dgm:cxn modelId="{B3EEBC0D-8DFA-4ECF-8F2F-17A76565EBE8}" type="presParOf" srcId="{FFEF824C-775E-4026-804A-D55041FA96D2}" destId="{235D26CC-CE69-49F3-BA9E-68FE492EB5F3}" srcOrd="1" destOrd="0" presId="urn:microsoft.com/office/officeart/2005/8/layout/orgChart1"/>
    <dgm:cxn modelId="{E19EC384-9EB8-4770-B87C-B14D096EC54A}" type="presParOf" srcId="{5A88575D-225E-4854-A65D-6E4BE040AE9E}" destId="{0B8E8BD2-071C-475B-87BE-9C544412E750}" srcOrd="1" destOrd="0" presId="urn:microsoft.com/office/officeart/2005/8/layout/orgChart1"/>
    <dgm:cxn modelId="{B83375B5-1770-4E08-B5CA-554AA251004C}" type="presParOf" srcId="{5A88575D-225E-4854-A65D-6E4BE040AE9E}" destId="{F90B3D73-2C6C-425B-99A2-C9D8AFC061EE}" srcOrd="2" destOrd="0" presId="urn:microsoft.com/office/officeart/2005/8/layout/orgChart1"/>
    <dgm:cxn modelId="{93534FC2-38BE-41B8-942F-0A1E6A55E199}" type="presParOf" srcId="{FAFD2626-64B5-4E2D-AD2A-91AEAF114272}" destId="{45C21D82-41A3-4AE3-A892-F33EE4F0C44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2" csCatId="accent3" phldr="1"/>
      <dgm:spPr/>
      <dgm:t>
        <a:bodyPr/>
        <a:lstStyle/>
        <a:p>
          <a:endParaRPr lang="ru-RU"/>
        </a:p>
      </dgm:t>
    </dgm:pt>
    <dgm:pt modelId="{C3D9A840-86CD-4934-8DD3-EB254FF0C0B8}">
      <dgm:prSet phldrT="[Текст]" custT="1"/>
      <dgm:spPr>
        <a:solidFill>
          <a:srgbClr val="92D050"/>
        </a:solidFill>
      </dgm:spPr>
      <dgm:t>
        <a:bodyPr/>
        <a:lstStyle/>
        <a:p>
          <a:r>
            <a:rPr lang="ru-RU" sz="1800" b="1" dirty="0"/>
            <a:t>Индекс </a:t>
          </a:r>
          <a:r>
            <a:rPr lang="ru-RU" sz="1800" b="1" dirty="0" err="1"/>
            <a:t>финан-сового</a:t>
          </a:r>
          <a:r>
            <a:rPr lang="ru-RU" sz="1800" b="1" dirty="0"/>
            <a:t> риска</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rgbClr val="78B832"/>
        </a:solidFill>
      </dgm:spPr>
      <dgm:t>
        <a:bodyPr/>
        <a:lstStyle/>
        <a:p>
          <a:r>
            <a:rPr lang="ru-RU" dirty="0"/>
            <a:t>Ликвидность</a:t>
          </a:r>
        </a:p>
      </dgm:t>
    </dgm:pt>
    <dgm:pt modelId="{9E3C04FD-3166-4BEA-A14A-C2B4E20F4544}" type="parTrans" cxnId="{DBC31C13-5AE6-4861-ACC7-A068DB3B4369}">
      <dgm:prSet/>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rgbClr val="78B832"/>
        </a:solidFill>
      </dgm:spPr>
      <dgm:t>
        <a:bodyPr/>
        <a:lstStyle/>
        <a:p>
          <a:r>
            <a:rPr lang="ru-RU" dirty="0"/>
            <a:t>Рентабельность</a:t>
          </a:r>
        </a:p>
      </dgm:t>
    </dgm:pt>
    <dgm:pt modelId="{8FF3895A-0BEB-447E-9B50-CCE0563C5672}" type="parTrans" cxnId="{44E28941-3416-4809-8B36-D1AEF1BE440C}">
      <dgm:prSet/>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rgbClr val="78B832"/>
        </a:solidFill>
      </dgm:spPr>
      <dgm:t>
        <a:bodyPr/>
        <a:lstStyle/>
        <a:p>
          <a:r>
            <a:rPr lang="ru-RU" dirty="0"/>
            <a:t>Достаточность капитала</a:t>
          </a:r>
        </a:p>
      </dgm:t>
    </dgm:pt>
    <dgm:pt modelId="{8A83C14C-8347-4780-9C38-25E6528A4D04}" type="parTrans" cxnId="{6AD47A91-76AB-4765-9A80-EDF61D9F91B6}">
      <dgm:prSet/>
      <dgm:spPr/>
      <dgm:t>
        <a:bodyPr/>
        <a:lstStyle/>
        <a:p>
          <a:endParaRPr lang="ru-RU"/>
        </a:p>
      </dgm:t>
    </dgm:pt>
    <dgm:pt modelId="{AB137EF7-48F8-411D-82B3-093B54595350}" type="sibTrans" cxnId="{6AD47A91-76AB-4765-9A80-EDF61D9F91B6}">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13921"/>
      <dgm:spPr/>
      <dgm:t>
        <a:bodyPr/>
        <a:lstStyle/>
        <a:p>
          <a:endParaRPr lang="ru-RU"/>
        </a:p>
      </dgm:t>
    </dgm:pt>
    <dgm:pt modelId="{E6E49865-8CA5-4E07-AD5E-DFF12D2A612C}" type="pres">
      <dgm:prSet presAssocID="{8A83C14C-8347-4780-9C38-25E6528A4D04}" presName="parTrans" presStyleLbl="bgSibTrans2D1" presStyleIdx="0" presStyleCnt="3"/>
      <dgm:spPr/>
      <dgm:t>
        <a:bodyPr/>
        <a:lstStyle/>
        <a:p>
          <a:endParaRPr lang="ru-RU"/>
        </a:p>
      </dgm:t>
    </dgm:pt>
    <dgm:pt modelId="{025B2498-84BB-48AD-853B-EDE0C16B08DF}" type="pres">
      <dgm:prSet presAssocID="{6957C2C6-19F6-4F46-9273-02053BBC8EF5}" presName="node" presStyleLbl="node1" presStyleIdx="0" presStyleCnt="3" custScaleX="158823" custScaleY="80515" custRadScaleRad="125887" custRadScaleInc="-17563">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3" custAng="21533868"/>
      <dgm:spPr/>
      <dgm:t>
        <a:bodyPr/>
        <a:lstStyle/>
        <a:p>
          <a:endParaRPr lang="ru-RU"/>
        </a:p>
      </dgm:t>
    </dgm:pt>
    <dgm:pt modelId="{BAE648CA-2D01-4E9E-AC37-EC9735497D64}" type="pres">
      <dgm:prSet presAssocID="{B2528E28-B468-4AB3-9E50-0287C45A6F06}" presName="node" presStyleLbl="node1" presStyleIdx="1" presStyleCnt="3"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3" custLinFactNeighborX="-763" custLinFactNeighborY="12018"/>
      <dgm:spPr/>
      <dgm:t>
        <a:bodyPr/>
        <a:lstStyle/>
        <a:p>
          <a:endParaRPr lang="ru-RU"/>
        </a:p>
      </dgm:t>
    </dgm:pt>
    <dgm:pt modelId="{1279BB2F-6FE7-4CB9-B5F8-6A42B78DC0B7}" type="pres">
      <dgm:prSet presAssocID="{0CAA3487-22A6-4A35-B455-314614249A99}" presName="node" presStyleLbl="node1" presStyleIdx="2" presStyleCnt="3" custScaleX="158928" custScaleY="80513" custRadScaleRad="134773" custRadScaleInc="19402">
        <dgm:presLayoutVars>
          <dgm:bulletEnabled val="1"/>
        </dgm:presLayoutVars>
      </dgm:prSet>
      <dgm:spPr/>
      <dgm:t>
        <a:bodyPr/>
        <a:lstStyle/>
        <a:p>
          <a:endParaRPr lang="ru-RU"/>
        </a:p>
      </dgm:t>
    </dgm:pt>
  </dgm:ptLst>
  <dgm:cxnLst>
    <dgm:cxn modelId="{5E2BD3BA-8474-4EC9-A89A-452C0C5F4BA8}" type="presOf" srcId="{BFA4237C-9D6A-4859-8207-6D8AA72EE3A4}" destId="{1EA2AFCA-C116-4F33-A9FF-DB065164867F}" srcOrd="0" destOrd="0" presId="urn:microsoft.com/office/officeart/2005/8/layout/radial4"/>
    <dgm:cxn modelId="{36141EF6-A4F3-478F-A32A-3F1ECFD44F62}" type="presOf" srcId="{B2528E28-B468-4AB3-9E50-0287C45A6F06}" destId="{BAE648CA-2D01-4E9E-AC37-EC9735497D64}" srcOrd="0" destOrd="0" presId="urn:microsoft.com/office/officeart/2005/8/layout/radial4"/>
    <dgm:cxn modelId="{CDE2A657-56CE-48E7-A5FF-CBEF64CCA389}" type="presOf" srcId="{C3D9A840-86CD-4934-8DD3-EB254FF0C0B8}" destId="{3A9F1617-B586-47BB-8551-3D08CBDF1BD6}" srcOrd="0" destOrd="0" presId="urn:microsoft.com/office/officeart/2005/8/layout/radial4"/>
    <dgm:cxn modelId="{4D870B71-19CE-4409-B0A2-18A608F2B62E}" type="presOf" srcId="{8FF3895A-0BEB-447E-9B50-CCE0563C5672}" destId="{A98FF2FA-9D47-494B-8F0D-5C3391227B72}" srcOrd="0" destOrd="0" presId="urn:microsoft.com/office/officeart/2005/8/layout/radial4"/>
    <dgm:cxn modelId="{55C52116-5FEA-49EB-88AD-E209D2FC231B}" type="presOf" srcId="{0CAA3487-22A6-4A35-B455-314614249A99}" destId="{1279BB2F-6FE7-4CB9-B5F8-6A42B78DC0B7}" srcOrd="0" destOrd="0" presId="urn:microsoft.com/office/officeart/2005/8/layout/radial4"/>
    <dgm:cxn modelId="{44E28941-3416-4809-8B36-D1AEF1BE440C}" srcId="{C3D9A840-86CD-4934-8DD3-EB254FF0C0B8}" destId="{0CAA3487-22A6-4A35-B455-314614249A99}" srcOrd="2" destOrd="0" parTransId="{8FF3895A-0BEB-447E-9B50-CCE0563C5672}" sibTransId="{ED1A11A2-02AA-4F4B-8080-46935093FDD6}"/>
    <dgm:cxn modelId="{DBC31C13-5AE6-4861-ACC7-A068DB3B4369}" srcId="{C3D9A840-86CD-4934-8DD3-EB254FF0C0B8}" destId="{B2528E28-B468-4AB3-9E50-0287C45A6F06}" srcOrd="1" destOrd="0" parTransId="{9E3C04FD-3166-4BEA-A14A-C2B4E20F4544}" sibTransId="{7D58309F-4261-4DC1-8F1B-62B1037D5F28}"/>
    <dgm:cxn modelId="{7CE6122F-6E8B-4CEC-8715-2DE31F2B9021}" type="presOf" srcId="{9E3C04FD-3166-4BEA-A14A-C2B4E20F4544}" destId="{12024BD6-B77E-4D6C-A82D-6E5F89F2A69D}" srcOrd="0" destOrd="0" presId="urn:microsoft.com/office/officeart/2005/8/layout/radial4"/>
    <dgm:cxn modelId="{0C305F24-22F7-48C0-B696-AE20D5FA8685}" type="presOf" srcId="{6957C2C6-19F6-4F46-9273-02053BBC8EF5}" destId="{025B2498-84BB-48AD-853B-EDE0C16B08DF}" srcOrd="0" destOrd="0" presId="urn:microsoft.com/office/officeart/2005/8/layout/radial4"/>
    <dgm:cxn modelId="{910619B8-453C-4F5D-AB14-8394B84203A7}" type="presOf" srcId="{8A83C14C-8347-4780-9C38-25E6528A4D04}" destId="{E6E49865-8CA5-4E07-AD5E-DFF12D2A612C}" srcOrd="0" destOrd="0" presId="urn:microsoft.com/office/officeart/2005/8/layout/radial4"/>
    <dgm:cxn modelId="{6AD47A91-76AB-4765-9A80-EDF61D9F91B6}" srcId="{C3D9A840-86CD-4934-8DD3-EB254FF0C0B8}" destId="{6957C2C6-19F6-4F46-9273-02053BBC8EF5}" srcOrd="0" destOrd="0" parTransId="{8A83C14C-8347-4780-9C38-25E6528A4D04}" sibTransId="{AB137EF7-48F8-411D-82B3-093B54595350}"/>
    <dgm:cxn modelId="{DBBF77BC-7E6B-498C-9DD1-D33F34CD61F4}" srcId="{BFA4237C-9D6A-4859-8207-6D8AA72EE3A4}" destId="{C3D9A840-86CD-4934-8DD3-EB254FF0C0B8}" srcOrd="0" destOrd="0" parTransId="{D92D75A8-B139-4AD5-9B04-A5FE37B8167B}" sibTransId="{4392CE94-5D38-4B53-970B-E6F97CDEFD9C}"/>
    <dgm:cxn modelId="{E94BFE45-E695-4228-921F-971695EC3A61}" type="presParOf" srcId="{1EA2AFCA-C116-4F33-A9FF-DB065164867F}" destId="{3A9F1617-B586-47BB-8551-3D08CBDF1BD6}" srcOrd="0" destOrd="0" presId="urn:microsoft.com/office/officeart/2005/8/layout/radial4"/>
    <dgm:cxn modelId="{588326D7-822A-4D5E-923B-6655FB59328C}" type="presParOf" srcId="{1EA2AFCA-C116-4F33-A9FF-DB065164867F}" destId="{E6E49865-8CA5-4E07-AD5E-DFF12D2A612C}" srcOrd="1" destOrd="0" presId="urn:microsoft.com/office/officeart/2005/8/layout/radial4"/>
    <dgm:cxn modelId="{5059639C-0382-402E-9F5A-78E9BBD61671}" type="presParOf" srcId="{1EA2AFCA-C116-4F33-A9FF-DB065164867F}" destId="{025B2498-84BB-48AD-853B-EDE0C16B08DF}" srcOrd="2" destOrd="0" presId="urn:microsoft.com/office/officeart/2005/8/layout/radial4"/>
    <dgm:cxn modelId="{B1E9A194-138D-49A6-8F5F-0E3C8BD28C4A}" type="presParOf" srcId="{1EA2AFCA-C116-4F33-A9FF-DB065164867F}" destId="{12024BD6-B77E-4D6C-A82D-6E5F89F2A69D}" srcOrd="3" destOrd="0" presId="urn:microsoft.com/office/officeart/2005/8/layout/radial4"/>
    <dgm:cxn modelId="{58CD10DC-349A-4B91-A835-77B1D425F5DB}" type="presParOf" srcId="{1EA2AFCA-C116-4F33-A9FF-DB065164867F}" destId="{BAE648CA-2D01-4E9E-AC37-EC9735497D64}" srcOrd="4" destOrd="0" presId="urn:microsoft.com/office/officeart/2005/8/layout/radial4"/>
    <dgm:cxn modelId="{1441C3A0-5A15-417D-BAD7-9B799CEAB720}" type="presParOf" srcId="{1EA2AFCA-C116-4F33-A9FF-DB065164867F}" destId="{A98FF2FA-9D47-494B-8F0D-5C3391227B72}" srcOrd="5" destOrd="0" presId="urn:microsoft.com/office/officeart/2005/8/layout/radial4"/>
    <dgm:cxn modelId="{D3DC447B-85EB-40D4-AC6C-36DD851EDD8F}" type="presParOf" srcId="{1EA2AFCA-C116-4F33-A9FF-DB065164867F}" destId="{1279BB2F-6FE7-4CB9-B5F8-6A42B78DC0B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2" csCatId="accent3" phldr="1"/>
      <dgm:spPr/>
      <dgm:t>
        <a:bodyPr/>
        <a:lstStyle/>
        <a:p>
          <a:endParaRPr lang="ru-RU"/>
        </a:p>
      </dgm:t>
    </dgm:pt>
    <dgm:pt modelId="{C3D9A840-86CD-4934-8DD3-EB254FF0C0B8}">
      <dgm:prSet phldrT="[Текст]" custT="1"/>
      <dgm:spPr>
        <a:solidFill>
          <a:srgbClr val="92D050"/>
        </a:solidFill>
      </dgm:spPr>
      <dgm:t>
        <a:bodyPr/>
        <a:lstStyle/>
        <a:p>
          <a:r>
            <a:rPr lang="ru-RU" sz="1800" b="1" dirty="0"/>
            <a:t>Комплексный индекс</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rgbClr val="78B832"/>
        </a:solidFill>
      </dgm:spPr>
      <dgm:t>
        <a:bodyPr/>
        <a:lstStyle/>
        <a:p>
          <a:r>
            <a:rPr lang="ru-RU" dirty="0"/>
            <a:t>Прочие источники</a:t>
          </a:r>
        </a:p>
      </dgm:t>
    </dgm:pt>
    <dgm:pt modelId="{9E3C04FD-3166-4BEA-A14A-C2B4E20F4544}" type="parTrans" cxnId="{DBC31C13-5AE6-4861-ACC7-A068DB3B4369}">
      <dgm:prSet/>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rgbClr val="78B832"/>
        </a:solidFill>
      </dgm:spPr>
      <dgm:t>
        <a:bodyPr/>
        <a:lstStyle/>
        <a:p>
          <a:r>
            <a:rPr lang="ru-RU" dirty="0"/>
            <a:t>Данные клиента</a:t>
          </a:r>
        </a:p>
      </dgm:t>
    </dgm:pt>
    <dgm:pt modelId="{8FF3895A-0BEB-447E-9B50-CCE0563C5672}" type="parTrans" cxnId="{44E28941-3416-4809-8B36-D1AEF1BE440C}">
      <dgm:prSet/>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rgbClr val="78B832"/>
        </a:solidFill>
      </dgm:spPr>
      <dgm:t>
        <a:bodyPr/>
        <a:lstStyle/>
        <a:p>
          <a:r>
            <a:rPr lang="ru-RU" dirty="0"/>
            <a:t>Данные СПАРК и </a:t>
          </a:r>
          <a:r>
            <a:rPr lang="en-US" dirty="0"/>
            <a:t>D&amp;B</a:t>
          </a:r>
          <a:endParaRPr lang="ru-RU" dirty="0"/>
        </a:p>
      </dgm:t>
    </dgm:pt>
    <dgm:pt modelId="{8A83C14C-8347-4780-9C38-25E6528A4D04}" type="parTrans" cxnId="{6AD47A91-76AB-4765-9A80-EDF61D9F91B6}">
      <dgm:prSet/>
      <dgm:spPr/>
      <dgm:t>
        <a:bodyPr/>
        <a:lstStyle/>
        <a:p>
          <a:endParaRPr lang="ru-RU"/>
        </a:p>
      </dgm:t>
    </dgm:pt>
    <dgm:pt modelId="{AB137EF7-48F8-411D-82B3-093B54595350}" type="sibTrans" cxnId="{6AD47A91-76AB-4765-9A80-EDF61D9F91B6}">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31290" custScaleY="114784"/>
      <dgm:spPr/>
      <dgm:t>
        <a:bodyPr/>
        <a:lstStyle/>
        <a:p>
          <a:endParaRPr lang="ru-RU"/>
        </a:p>
      </dgm:t>
    </dgm:pt>
    <dgm:pt modelId="{E6E49865-8CA5-4E07-AD5E-DFF12D2A612C}" type="pres">
      <dgm:prSet presAssocID="{8A83C14C-8347-4780-9C38-25E6528A4D04}" presName="parTrans" presStyleLbl="bgSibTrans2D1" presStyleIdx="0" presStyleCnt="3"/>
      <dgm:spPr/>
      <dgm:t>
        <a:bodyPr/>
        <a:lstStyle/>
        <a:p>
          <a:endParaRPr lang="ru-RU"/>
        </a:p>
      </dgm:t>
    </dgm:pt>
    <dgm:pt modelId="{025B2498-84BB-48AD-853B-EDE0C16B08DF}" type="pres">
      <dgm:prSet presAssocID="{6957C2C6-19F6-4F46-9273-02053BBC8EF5}" presName="node" presStyleLbl="node1" presStyleIdx="0" presStyleCnt="3" custScaleX="158823" custScaleY="80515" custRadScaleRad="125887" custRadScaleInc="-17563">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3" custAng="21533868"/>
      <dgm:spPr/>
      <dgm:t>
        <a:bodyPr/>
        <a:lstStyle/>
        <a:p>
          <a:endParaRPr lang="ru-RU"/>
        </a:p>
      </dgm:t>
    </dgm:pt>
    <dgm:pt modelId="{BAE648CA-2D01-4E9E-AC37-EC9735497D64}" type="pres">
      <dgm:prSet presAssocID="{B2528E28-B468-4AB3-9E50-0287C45A6F06}" presName="node" presStyleLbl="node1" presStyleIdx="1" presStyleCnt="3"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3" custLinFactNeighborX="-763" custLinFactNeighborY="12018"/>
      <dgm:spPr/>
      <dgm:t>
        <a:bodyPr/>
        <a:lstStyle/>
        <a:p>
          <a:endParaRPr lang="ru-RU"/>
        </a:p>
      </dgm:t>
    </dgm:pt>
    <dgm:pt modelId="{1279BB2F-6FE7-4CB9-B5F8-6A42B78DC0B7}" type="pres">
      <dgm:prSet presAssocID="{0CAA3487-22A6-4A35-B455-314614249A99}" presName="node" presStyleLbl="node1" presStyleIdx="2" presStyleCnt="3" custScaleX="158928" custScaleY="80513" custRadScaleRad="134773" custRadScaleInc="19402">
        <dgm:presLayoutVars>
          <dgm:bulletEnabled val="1"/>
        </dgm:presLayoutVars>
      </dgm:prSet>
      <dgm:spPr/>
      <dgm:t>
        <a:bodyPr/>
        <a:lstStyle/>
        <a:p>
          <a:endParaRPr lang="ru-RU"/>
        </a:p>
      </dgm:t>
    </dgm:pt>
  </dgm:ptLst>
  <dgm:cxnLst>
    <dgm:cxn modelId="{EDD10629-02D9-433E-957A-A2CC6961379A}" type="presOf" srcId="{B2528E28-B468-4AB3-9E50-0287C45A6F06}" destId="{BAE648CA-2D01-4E9E-AC37-EC9735497D64}" srcOrd="0" destOrd="0" presId="urn:microsoft.com/office/officeart/2005/8/layout/radial4"/>
    <dgm:cxn modelId="{32411232-9CFF-4CF1-A654-6C83452E4BA6}" type="presOf" srcId="{8A83C14C-8347-4780-9C38-25E6528A4D04}" destId="{E6E49865-8CA5-4E07-AD5E-DFF12D2A612C}" srcOrd="0" destOrd="0" presId="urn:microsoft.com/office/officeart/2005/8/layout/radial4"/>
    <dgm:cxn modelId="{B57B95B8-5C9D-46D4-91E4-5A20DF805FEB}" type="presOf" srcId="{C3D9A840-86CD-4934-8DD3-EB254FF0C0B8}" destId="{3A9F1617-B586-47BB-8551-3D08CBDF1BD6}" srcOrd="0" destOrd="0" presId="urn:microsoft.com/office/officeart/2005/8/layout/radial4"/>
    <dgm:cxn modelId="{8E01ADED-CBDC-4269-B31A-EDF33902F498}" type="presOf" srcId="{9E3C04FD-3166-4BEA-A14A-C2B4E20F4544}" destId="{12024BD6-B77E-4D6C-A82D-6E5F89F2A69D}" srcOrd="0" destOrd="0" presId="urn:microsoft.com/office/officeart/2005/8/layout/radial4"/>
    <dgm:cxn modelId="{1DF645A8-D736-41E9-8A76-1E0BA932D34B}" type="presOf" srcId="{8FF3895A-0BEB-447E-9B50-CCE0563C5672}" destId="{A98FF2FA-9D47-494B-8F0D-5C3391227B72}" srcOrd="0" destOrd="0" presId="urn:microsoft.com/office/officeart/2005/8/layout/radial4"/>
    <dgm:cxn modelId="{202C49F4-F3BE-4CEF-A7CC-7DEE47B0F003}" type="presOf" srcId="{6957C2C6-19F6-4F46-9273-02053BBC8EF5}" destId="{025B2498-84BB-48AD-853B-EDE0C16B08DF}" srcOrd="0" destOrd="0" presId="urn:microsoft.com/office/officeart/2005/8/layout/radial4"/>
    <dgm:cxn modelId="{C4F73F53-D2CD-4708-915C-E01F8ECD5B2E}" type="presOf" srcId="{0CAA3487-22A6-4A35-B455-314614249A99}" destId="{1279BB2F-6FE7-4CB9-B5F8-6A42B78DC0B7}" srcOrd="0" destOrd="0" presId="urn:microsoft.com/office/officeart/2005/8/layout/radial4"/>
    <dgm:cxn modelId="{44E28941-3416-4809-8B36-D1AEF1BE440C}" srcId="{C3D9A840-86CD-4934-8DD3-EB254FF0C0B8}" destId="{0CAA3487-22A6-4A35-B455-314614249A99}" srcOrd="2" destOrd="0" parTransId="{8FF3895A-0BEB-447E-9B50-CCE0563C5672}" sibTransId="{ED1A11A2-02AA-4F4B-8080-46935093FDD6}"/>
    <dgm:cxn modelId="{DBC31C13-5AE6-4861-ACC7-A068DB3B4369}" srcId="{C3D9A840-86CD-4934-8DD3-EB254FF0C0B8}" destId="{B2528E28-B468-4AB3-9E50-0287C45A6F06}" srcOrd="1" destOrd="0" parTransId="{9E3C04FD-3166-4BEA-A14A-C2B4E20F4544}" sibTransId="{7D58309F-4261-4DC1-8F1B-62B1037D5F28}"/>
    <dgm:cxn modelId="{6AD47A91-76AB-4765-9A80-EDF61D9F91B6}" srcId="{C3D9A840-86CD-4934-8DD3-EB254FF0C0B8}" destId="{6957C2C6-19F6-4F46-9273-02053BBC8EF5}" srcOrd="0" destOrd="0" parTransId="{8A83C14C-8347-4780-9C38-25E6528A4D04}" sibTransId="{AB137EF7-48F8-411D-82B3-093B54595350}"/>
    <dgm:cxn modelId="{DBBF77BC-7E6B-498C-9DD1-D33F34CD61F4}" srcId="{BFA4237C-9D6A-4859-8207-6D8AA72EE3A4}" destId="{C3D9A840-86CD-4934-8DD3-EB254FF0C0B8}" srcOrd="0" destOrd="0" parTransId="{D92D75A8-B139-4AD5-9B04-A5FE37B8167B}" sibTransId="{4392CE94-5D38-4B53-970B-E6F97CDEFD9C}"/>
    <dgm:cxn modelId="{612820A1-75D6-44A0-85F7-D2459ADD8F48}" type="presOf" srcId="{BFA4237C-9D6A-4859-8207-6D8AA72EE3A4}" destId="{1EA2AFCA-C116-4F33-A9FF-DB065164867F}" srcOrd="0" destOrd="0" presId="urn:microsoft.com/office/officeart/2005/8/layout/radial4"/>
    <dgm:cxn modelId="{3A6F922D-D6B1-4A2C-B95F-95477732E3A7}" type="presParOf" srcId="{1EA2AFCA-C116-4F33-A9FF-DB065164867F}" destId="{3A9F1617-B586-47BB-8551-3D08CBDF1BD6}" srcOrd="0" destOrd="0" presId="urn:microsoft.com/office/officeart/2005/8/layout/radial4"/>
    <dgm:cxn modelId="{AD9DF1D5-5569-4ED8-8F06-E3E0BDDED977}" type="presParOf" srcId="{1EA2AFCA-C116-4F33-A9FF-DB065164867F}" destId="{E6E49865-8CA5-4E07-AD5E-DFF12D2A612C}" srcOrd="1" destOrd="0" presId="urn:microsoft.com/office/officeart/2005/8/layout/radial4"/>
    <dgm:cxn modelId="{A4DDD706-FA22-4D63-8920-B2CCCFD052C3}" type="presParOf" srcId="{1EA2AFCA-C116-4F33-A9FF-DB065164867F}" destId="{025B2498-84BB-48AD-853B-EDE0C16B08DF}" srcOrd="2" destOrd="0" presId="urn:microsoft.com/office/officeart/2005/8/layout/radial4"/>
    <dgm:cxn modelId="{DF81FC90-F99B-42E6-88CE-96116CF8CB38}" type="presParOf" srcId="{1EA2AFCA-C116-4F33-A9FF-DB065164867F}" destId="{12024BD6-B77E-4D6C-A82D-6E5F89F2A69D}" srcOrd="3" destOrd="0" presId="urn:microsoft.com/office/officeart/2005/8/layout/radial4"/>
    <dgm:cxn modelId="{DD5E1AD3-9FFC-4293-B090-D034EFAB82A7}" type="presParOf" srcId="{1EA2AFCA-C116-4F33-A9FF-DB065164867F}" destId="{BAE648CA-2D01-4E9E-AC37-EC9735497D64}" srcOrd="4" destOrd="0" presId="urn:microsoft.com/office/officeart/2005/8/layout/radial4"/>
    <dgm:cxn modelId="{9EEB1F89-41AB-4134-8CFD-420DE7A7AA0D}" type="presParOf" srcId="{1EA2AFCA-C116-4F33-A9FF-DB065164867F}" destId="{A98FF2FA-9D47-494B-8F0D-5C3391227B72}" srcOrd="5" destOrd="0" presId="urn:microsoft.com/office/officeart/2005/8/layout/radial4"/>
    <dgm:cxn modelId="{1C872234-7B5A-412D-80E2-39F4EF3EC746}" type="presParOf" srcId="{1EA2AFCA-C116-4F33-A9FF-DB065164867F}" destId="{1279BB2F-6FE7-4CB9-B5F8-6A42B78DC0B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A41056-125F-4936-8AD2-F0A14DE115F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D922C2B5-8CA8-4AD3-90E2-3BD1AF4C9CFB}">
      <dgm:prSet phldrT="[Текст]"/>
      <dgm:spPr/>
      <dgm:t>
        <a:bodyPr/>
        <a:lstStyle/>
        <a:p>
          <a:r>
            <a:rPr lang="ru-RU" dirty="0"/>
            <a:t>Классификатор анализируемых компаний</a:t>
          </a:r>
        </a:p>
      </dgm:t>
    </dgm:pt>
    <dgm:pt modelId="{9737CD6C-880D-4D62-9DC9-3DD2D97BC6C4}" type="parTrans" cxnId="{1D9300D0-275E-4CFB-B9F7-F411DE501F7C}">
      <dgm:prSet/>
      <dgm:spPr/>
      <dgm:t>
        <a:bodyPr/>
        <a:lstStyle/>
        <a:p>
          <a:endParaRPr lang="ru-RU"/>
        </a:p>
      </dgm:t>
    </dgm:pt>
    <dgm:pt modelId="{B15566AF-C7AC-417E-98D1-16DEFFCA0EF7}" type="sibTrans" cxnId="{1D9300D0-275E-4CFB-B9F7-F411DE501F7C}">
      <dgm:prSet/>
      <dgm:spPr/>
      <dgm:t>
        <a:bodyPr/>
        <a:lstStyle/>
        <a:p>
          <a:endParaRPr lang="ru-RU"/>
        </a:p>
      </dgm:t>
    </dgm:pt>
    <dgm:pt modelId="{2C9E1393-5605-4ABE-99A1-D880E43AE399}">
      <dgm:prSet phldrT="[Текст]"/>
      <dgm:spPr/>
      <dgm:t>
        <a:bodyPr/>
        <a:lstStyle/>
        <a:p>
          <a:r>
            <a:rPr lang="ru-RU" dirty="0"/>
            <a:t>Непубличные компании</a:t>
          </a:r>
        </a:p>
      </dgm:t>
    </dgm:pt>
    <dgm:pt modelId="{29D8A4A8-CC67-4409-B99A-A81C8FC724E6}" type="parTrans" cxnId="{CDDE977B-AAB6-458C-BD4C-872C42353A63}">
      <dgm:prSet/>
      <dgm:spPr/>
      <dgm:t>
        <a:bodyPr/>
        <a:lstStyle/>
        <a:p>
          <a:endParaRPr lang="ru-RU"/>
        </a:p>
      </dgm:t>
    </dgm:pt>
    <dgm:pt modelId="{024D45E2-22C5-4B12-B051-982E7BAC5F64}" type="sibTrans" cxnId="{CDDE977B-AAB6-458C-BD4C-872C42353A63}">
      <dgm:prSet/>
      <dgm:spPr/>
      <dgm:t>
        <a:bodyPr/>
        <a:lstStyle/>
        <a:p>
          <a:endParaRPr lang="ru-RU"/>
        </a:p>
      </dgm:t>
    </dgm:pt>
    <dgm:pt modelId="{7E402A90-FD57-4D46-9C8E-426275543FB5}">
      <dgm:prSet phldrT="[Текст]"/>
      <dgm:spPr/>
      <dgm:t>
        <a:bodyPr/>
        <a:lstStyle/>
        <a:p>
          <a:r>
            <a:rPr lang="ru-RU" dirty="0"/>
            <a:t>Сервисные (не имеют перспектив для приватизации) Рейтинг присваивается на основе совокупности финансовых показателей, с учетом анализа тендерной, судебной активности и эффективности управления недвижимым имуществом  - Полярная станция, </a:t>
          </a:r>
          <a:r>
            <a:rPr lang="ru-RU" dirty="0" err="1"/>
            <a:t>Роскартография</a:t>
          </a:r>
          <a:endParaRPr lang="ru-RU" dirty="0"/>
        </a:p>
      </dgm:t>
    </dgm:pt>
    <dgm:pt modelId="{E4969B41-A472-4976-AC67-68E0E4F23E2D}" type="parTrans" cxnId="{357EB172-D9EF-4CF5-B872-07E8A0816A62}">
      <dgm:prSet/>
      <dgm:spPr/>
      <dgm:t>
        <a:bodyPr/>
        <a:lstStyle/>
        <a:p>
          <a:endParaRPr lang="ru-RU"/>
        </a:p>
      </dgm:t>
    </dgm:pt>
    <dgm:pt modelId="{B7DEDA4E-FA54-456F-93B1-1CEDAAB7B6AB}" type="sibTrans" cxnId="{357EB172-D9EF-4CF5-B872-07E8A0816A62}">
      <dgm:prSet/>
      <dgm:spPr/>
      <dgm:t>
        <a:bodyPr/>
        <a:lstStyle/>
        <a:p>
          <a:endParaRPr lang="ru-RU"/>
        </a:p>
      </dgm:t>
    </dgm:pt>
    <dgm:pt modelId="{76FF26C8-DEF0-4EA3-9CAD-C8EE71A01829}">
      <dgm:prSet phldrT="[Текст]"/>
      <dgm:spPr/>
      <dgm:t>
        <a:bodyPr/>
        <a:lstStyle/>
        <a:p>
          <a:r>
            <a:rPr lang="ru-RU" dirty="0"/>
            <a:t>Приватизируемые (могут быть приватизированы при условии качественной предпродажной подготовки) Рейтинг рассчитывается на основе оценки вероятной стоимости при приватизации на основе моделей остаточного дохода в автоматическом режиме. -  </a:t>
          </a:r>
          <a:r>
            <a:rPr lang="ru-RU" dirty="0" err="1"/>
            <a:t>Спецстрой</a:t>
          </a:r>
          <a:r>
            <a:rPr lang="ru-RU" dirty="0"/>
            <a:t>, Международный аэропорт Иркутск</a:t>
          </a:r>
        </a:p>
      </dgm:t>
    </dgm:pt>
    <dgm:pt modelId="{7E779F7D-CCC1-4CD6-8A20-7B9A266CCC53}" type="parTrans" cxnId="{E81CCF3F-4B3B-4A1B-95C7-C82E5E3BC2D0}">
      <dgm:prSet/>
      <dgm:spPr/>
      <dgm:t>
        <a:bodyPr/>
        <a:lstStyle/>
        <a:p>
          <a:endParaRPr lang="ru-RU"/>
        </a:p>
      </dgm:t>
    </dgm:pt>
    <dgm:pt modelId="{F42CAD68-3B04-4319-B2C8-EF8D30C3A1BC}" type="sibTrans" cxnId="{E81CCF3F-4B3B-4A1B-95C7-C82E5E3BC2D0}">
      <dgm:prSet/>
      <dgm:spPr/>
      <dgm:t>
        <a:bodyPr/>
        <a:lstStyle/>
        <a:p>
          <a:endParaRPr lang="ru-RU"/>
        </a:p>
      </dgm:t>
    </dgm:pt>
    <dgm:pt modelId="{EAA3C579-FF11-4E59-BF03-DF51889FCC18}">
      <dgm:prSet phldrT="[Текст]"/>
      <dgm:spPr/>
      <dgm:t>
        <a:bodyPr/>
        <a:lstStyle/>
        <a:p>
          <a:r>
            <a:rPr lang="ru-RU" dirty="0"/>
            <a:t>Публичные компании</a:t>
          </a:r>
        </a:p>
      </dgm:t>
    </dgm:pt>
    <dgm:pt modelId="{95F059E5-E61B-4405-BBBB-68B401AAF793}" type="parTrans" cxnId="{6258167F-AF23-422D-95B4-187457F69799}">
      <dgm:prSet/>
      <dgm:spPr/>
      <dgm:t>
        <a:bodyPr/>
        <a:lstStyle/>
        <a:p>
          <a:endParaRPr lang="ru-RU"/>
        </a:p>
      </dgm:t>
    </dgm:pt>
    <dgm:pt modelId="{E07E038F-D819-4091-97D9-D69EBFF1B353}" type="sibTrans" cxnId="{6258167F-AF23-422D-95B4-187457F69799}">
      <dgm:prSet/>
      <dgm:spPr/>
      <dgm:t>
        <a:bodyPr/>
        <a:lstStyle/>
        <a:p>
          <a:endParaRPr lang="ru-RU"/>
        </a:p>
      </dgm:t>
    </dgm:pt>
    <dgm:pt modelId="{2705763E-E46D-4987-9C23-FB5523F822D8}">
      <dgm:prSet phldrT="[Текст]"/>
      <dgm:spPr/>
      <dgm:t>
        <a:bodyPr/>
        <a:lstStyle/>
        <a:p>
          <a:r>
            <a:rPr lang="ru-RU" dirty="0"/>
            <a:t>Рейтинг присваивается на основе биржевого Индекса акций компаний</a:t>
          </a:r>
        </a:p>
        <a:p>
          <a:r>
            <a:rPr lang="ru-RU" dirty="0"/>
            <a:t>с государственным участием (</a:t>
          </a:r>
          <a:r>
            <a:rPr lang="en-US" dirty="0"/>
            <a:t>SCI)</a:t>
          </a:r>
          <a:r>
            <a:rPr lang="ru-RU" dirty="0"/>
            <a:t> – Газпром, Аэрофлот</a:t>
          </a:r>
        </a:p>
      </dgm:t>
    </dgm:pt>
    <dgm:pt modelId="{9C8BBC09-4820-4AFD-B108-42E853096ECE}" type="parTrans" cxnId="{16A86484-3DBD-4B35-87DE-7791F7E9D517}">
      <dgm:prSet/>
      <dgm:spPr/>
      <dgm:t>
        <a:bodyPr/>
        <a:lstStyle/>
        <a:p>
          <a:endParaRPr lang="ru-RU"/>
        </a:p>
      </dgm:t>
    </dgm:pt>
    <dgm:pt modelId="{800C4C53-20DF-4460-8F98-69FBBCF0E54C}" type="sibTrans" cxnId="{16A86484-3DBD-4B35-87DE-7791F7E9D517}">
      <dgm:prSet/>
      <dgm:spPr/>
      <dgm:t>
        <a:bodyPr/>
        <a:lstStyle/>
        <a:p>
          <a:endParaRPr lang="ru-RU"/>
        </a:p>
      </dgm:t>
    </dgm:pt>
    <dgm:pt modelId="{277A9A21-7D3D-452C-A2DA-14A823CC232E}" type="pres">
      <dgm:prSet presAssocID="{25A41056-125F-4936-8AD2-F0A14DE115FA}" presName="diagram" presStyleCnt="0">
        <dgm:presLayoutVars>
          <dgm:chPref val="1"/>
          <dgm:dir/>
          <dgm:animOne val="branch"/>
          <dgm:animLvl val="lvl"/>
          <dgm:resizeHandles val="exact"/>
        </dgm:presLayoutVars>
      </dgm:prSet>
      <dgm:spPr/>
      <dgm:t>
        <a:bodyPr/>
        <a:lstStyle/>
        <a:p>
          <a:endParaRPr lang="ru-RU"/>
        </a:p>
      </dgm:t>
    </dgm:pt>
    <dgm:pt modelId="{3C900A05-53BF-46C7-B1DA-F5CC1EC859DC}" type="pres">
      <dgm:prSet presAssocID="{D922C2B5-8CA8-4AD3-90E2-3BD1AF4C9CFB}" presName="root1" presStyleCnt="0"/>
      <dgm:spPr/>
    </dgm:pt>
    <dgm:pt modelId="{5E145146-E642-4305-B452-B77E0CEB2CE0}" type="pres">
      <dgm:prSet presAssocID="{D922C2B5-8CA8-4AD3-90E2-3BD1AF4C9CFB}" presName="LevelOneTextNode" presStyleLbl="node0" presStyleIdx="0" presStyleCnt="1" custScaleX="42089">
        <dgm:presLayoutVars>
          <dgm:chPref val="3"/>
        </dgm:presLayoutVars>
      </dgm:prSet>
      <dgm:spPr/>
      <dgm:t>
        <a:bodyPr/>
        <a:lstStyle/>
        <a:p>
          <a:endParaRPr lang="ru-RU"/>
        </a:p>
      </dgm:t>
    </dgm:pt>
    <dgm:pt modelId="{F1695E8B-8904-4CE6-A9E3-AA9823184F5F}" type="pres">
      <dgm:prSet presAssocID="{D922C2B5-8CA8-4AD3-90E2-3BD1AF4C9CFB}" presName="level2hierChild" presStyleCnt="0"/>
      <dgm:spPr/>
    </dgm:pt>
    <dgm:pt modelId="{67A3FBA8-F46A-4BE9-AC10-3419A7C1F31D}" type="pres">
      <dgm:prSet presAssocID="{29D8A4A8-CC67-4409-B99A-A81C8FC724E6}" presName="conn2-1" presStyleLbl="parChTrans1D2" presStyleIdx="0" presStyleCnt="2"/>
      <dgm:spPr/>
      <dgm:t>
        <a:bodyPr/>
        <a:lstStyle/>
        <a:p>
          <a:endParaRPr lang="ru-RU"/>
        </a:p>
      </dgm:t>
    </dgm:pt>
    <dgm:pt modelId="{246B9E7E-B028-4632-A7B2-80A9552B9FB0}" type="pres">
      <dgm:prSet presAssocID="{29D8A4A8-CC67-4409-B99A-A81C8FC724E6}" presName="connTx" presStyleLbl="parChTrans1D2" presStyleIdx="0" presStyleCnt="2"/>
      <dgm:spPr/>
      <dgm:t>
        <a:bodyPr/>
        <a:lstStyle/>
        <a:p>
          <a:endParaRPr lang="ru-RU"/>
        </a:p>
      </dgm:t>
    </dgm:pt>
    <dgm:pt modelId="{70A893B7-542A-49D3-BB0E-9CAA6F347821}" type="pres">
      <dgm:prSet presAssocID="{2C9E1393-5605-4ABE-99A1-D880E43AE399}" presName="root2" presStyleCnt="0"/>
      <dgm:spPr/>
    </dgm:pt>
    <dgm:pt modelId="{1F88F214-E429-4985-9FEE-950F4C2DC761}" type="pres">
      <dgm:prSet presAssocID="{2C9E1393-5605-4ABE-99A1-D880E43AE399}" presName="LevelTwoTextNode" presStyleLbl="node2" presStyleIdx="0" presStyleCnt="2" custScaleX="63307" custScaleY="35246">
        <dgm:presLayoutVars>
          <dgm:chPref val="3"/>
        </dgm:presLayoutVars>
      </dgm:prSet>
      <dgm:spPr/>
      <dgm:t>
        <a:bodyPr/>
        <a:lstStyle/>
        <a:p>
          <a:endParaRPr lang="ru-RU"/>
        </a:p>
      </dgm:t>
    </dgm:pt>
    <dgm:pt modelId="{7885D749-C7C3-4718-A182-139BC600D44E}" type="pres">
      <dgm:prSet presAssocID="{2C9E1393-5605-4ABE-99A1-D880E43AE399}" presName="level3hierChild" presStyleCnt="0"/>
      <dgm:spPr/>
    </dgm:pt>
    <dgm:pt modelId="{28935056-AF44-4A04-BDA6-529A07FA791B}" type="pres">
      <dgm:prSet presAssocID="{E4969B41-A472-4976-AC67-68E0E4F23E2D}" presName="conn2-1" presStyleLbl="parChTrans1D3" presStyleIdx="0" presStyleCnt="3"/>
      <dgm:spPr/>
      <dgm:t>
        <a:bodyPr/>
        <a:lstStyle/>
        <a:p>
          <a:endParaRPr lang="ru-RU"/>
        </a:p>
      </dgm:t>
    </dgm:pt>
    <dgm:pt modelId="{0DDA1F50-1FCD-4A84-A046-5D399187EC91}" type="pres">
      <dgm:prSet presAssocID="{E4969B41-A472-4976-AC67-68E0E4F23E2D}" presName="connTx" presStyleLbl="parChTrans1D3" presStyleIdx="0" presStyleCnt="3"/>
      <dgm:spPr/>
      <dgm:t>
        <a:bodyPr/>
        <a:lstStyle/>
        <a:p>
          <a:endParaRPr lang="ru-RU"/>
        </a:p>
      </dgm:t>
    </dgm:pt>
    <dgm:pt modelId="{173A94D3-E500-42E6-86F2-BA19FD891601}" type="pres">
      <dgm:prSet presAssocID="{7E402A90-FD57-4D46-9C8E-426275543FB5}" presName="root2" presStyleCnt="0"/>
      <dgm:spPr/>
    </dgm:pt>
    <dgm:pt modelId="{C17B2AF8-C49B-460E-BCCD-8E1A50A531D0}" type="pres">
      <dgm:prSet presAssocID="{7E402A90-FD57-4D46-9C8E-426275543FB5}" presName="LevelTwoTextNode" presStyleLbl="node3" presStyleIdx="0" presStyleCnt="3">
        <dgm:presLayoutVars>
          <dgm:chPref val="3"/>
        </dgm:presLayoutVars>
      </dgm:prSet>
      <dgm:spPr/>
      <dgm:t>
        <a:bodyPr/>
        <a:lstStyle/>
        <a:p>
          <a:endParaRPr lang="ru-RU"/>
        </a:p>
      </dgm:t>
    </dgm:pt>
    <dgm:pt modelId="{DA653969-1B3E-4490-9029-FAF58ACB3F47}" type="pres">
      <dgm:prSet presAssocID="{7E402A90-FD57-4D46-9C8E-426275543FB5}" presName="level3hierChild" presStyleCnt="0"/>
      <dgm:spPr/>
    </dgm:pt>
    <dgm:pt modelId="{F12A7DC4-C223-443E-9462-64E219F0AA9E}" type="pres">
      <dgm:prSet presAssocID="{7E779F7D-CCC1-4CD6-8A20-7B9A266CCC53}" presName="conn2-1" presStyleLbl="parChTrans1D3" presStyleIdx="1" presStyleCnt="3"/>
      <dgm:spPr/>
      <dgm:t>
        <a:bodyPr/>
        <a:lstStyle/>
        <a:p>
          <a:endParaRPr lang="ru-RU"/>
        </a:p>
      </dgm:t>
    </dgm:pt>
    <dgm:pt modelId="{BCF1FF46-4BE2-4BAB-BCFB-B59209E7BC7E}" type="pres">
      <dgm:prSet presAssocID="{7E779F7D-CCC1-4CD6-8A20-7B9A266CCC53}" presName="connTx" presStyleLbl="parChTrans1D3" presStyleIdx="1" presStyleCnt="3"/>
      <dgm:spPr/>
      <dgm:t>
        <a:bodyPr/>
        <a:lstStyle/>
        <a:p>
          <a:endParaRPr lang="ru-RU"/>
        </a:p>
      </dgm:t>
    </dgm:pt>
    <dgm:pt modelId="{BAAAEBD8-D3F3-4AAA-AF60-EB6E0066150E}" type="pres">
      <dgm:prSet presAssocID="{76FF26C8-DEF0-4EA3-9CAD-C8EE71A01829}" presName="root2" presStyleCnt="0"/>
      <dgm:spPr/>
    </dgm:pt>
    <dgm:pt modelId="{B82DBE73-7E42-4E53-A5E0-23A145ADA713}" type="pres">
      <dgm:prSet presAssocID="{76FF26C8-DEF0-4EA3-9CAD-C8EE71A01829}" presName="LevelTwoTextNode" presStyleLbl="node3" presStyleIdx="1" presStyleCnt="3">
        <dgm:presLayoutVars>
          <dgm:chPref val="3"/>
        </dgm:presLayoutVars>
      </dgm:prSet>
      <dgm:spPr/>
      <dgm:t>
        <a:bodyPr/>
        <a:lstStyle/>
        <a:p>
          <a:endParaRPr lang="ru-RU"/>
        </a:p>
      </dgm:t>
    </dgm:pt>
    <dgm:pt modelId="{6C7EE496-AA9C-48E2-ADF4-72DA048BFC52}" type="pres">
      <dgm:prSet presAssocID="{76FF26C8-DEF0-4EA3-9CAD-C8EE71A01829}" presName="level3hierChild" presStyleCnt="0"/>
      <dgm:spPr/>
    </dgm:pt>
    <dgm:pt modelId="{EBB62FD4-E129-4548-87F1-F02AF2C96811}" type="pres">
      <dgm:prSet presAssocID="{95F059E5-E61B-4405-BBBB-68B401AAF793}" presName="conn2-1" presStyleLbl="parChTrans1D2" presStyleIdx="1" presStyleCnt="2"/>
      <dgm:spPr/>
      <dgm:t>
        <a:bodyPr/>
        <a:lstStyle/>
        <a:p>
          <a:endParaRPr lang="ru-RU"/>
        </a:p>
      </dgm:t>
    </dgm:pt>
    <dgm:pt modelId="{B7B83982-51BF-4F9B-B6F2-1D13DF373518}" type="pres">
      <dgm:prSet presAssocID="{95F059E5-E61B-4405-BBBB-68B401AAF793}" presName="connTx" presStyleLbl="parChTrans1D2" presStyleIdx="1" presStyleCnt="2"/>
      <dgm:spPr/>
      <dgm:t>
        <a:bodyPr/>
        <a:lstStyle/>
        <a:p>
          <a:endParaRPr lang="ru-RU"/>
        </a:p>
      </dgm:t>
    </dgm:pt>
    <dgm:pt modelId="{6AD6C0F0-0C5F-47B0-BC56-9C26A493BF44}" type="pres">
      <dgm:prSet presAssocID="{EAA3C579-FF11-4E59-BF03-DF51889FCC18}" presName="root2" presStyleCnt="0"/>
      <dgm:spPr/>
    </dgm:pt>
    <dgm:pt modelId="{DD72AAA4-C27F-42EF-B2C8-99A48B9727F7}" type="pres">
      <dgm:prSet presAssocID="{EAA3C579-FF11-4E59-BF03-DF51889FCC18}" presName="LevelTwoTextNode" presStyleLbl="node2" presStyleIdx="1" presStyleCnt="2" custScaleX="68703" custScaleY="35574">
        <dgm:presLayoutVars>
          <dgm:chPref val="3"/>
        </dgm:presLayoutVars>
      </dgm:prSet>
      <dgm:spPr/>
      <dgm:t>
        <a:bodyPr/>
        <a:lstStyle/>
        <a:p>
          <a:endParaRPr lang="ru-RU"/>
        </a:p>
      </dgm:t>
    </dgm:pt>
    <dgm:pt modelId="{CDBFE0CE-8B65-4F13-A206-260121E91628}" type="pres">
      <dgm:prSet presAssocID="{EAA3C579-FF11-4E59-BF03-DF51889FCC18}" presName="level3hierChild" presStyleCnt="0"/>
      <dgm:spPr/>
    </dgm:pt>
    <dgm:pt modelId="{E6B02BBB-7E9C-4729-B8B8-4887198B37EE}" type="pres">
      <dgm:prSet presAssocID="{9C8BBC09-4820-4AFD-B108-42E853096ECE}" presName="conn2-1" presStyleLbl="parChTrans1D3" presStyleIdx="2" presStyleCnt="3"/>
      <dgm:spPr/>
      <dgm:t>
        <a:bodyPr/>
        <a:lstStyle/>
        <a:p>
          <a:endParaRPr lang="ru-RU"/>
        </a:p>
      </dgm:t>
    </dgm:pt>
    <dgm:pt modelId="{EA8A2C06-69DB-4828-AFE2-940F48EEFB82}" type="pres">
      <dgm:prSet presAssocID="{9C8BBC09-4820-4AFD-B108-42E853096ECE}" presName="connTx" presStyleLbl="parChTrans1D3" presStyleIdx="2" presStyleCnt="3"/>
      <dgm:spPr/>
      <dgm:t>
        <a:bodyPr/>
        <a:lstStyle/>
        <a:p>
          <a:endParaRPr lang="ru-RU"/>
        </a:p>
      </dgm:t>
    </dgm:pt>
    <dgm:pt modelId="{F8C8D2E7-B425-4806-8947-9C80E0A11CF7}" type="pres">
      <dgm:prSet presAssocID="{2705763E-E46D-4987-9C23-FB5523F822D8}" presName="root2" presStyleCnt="0"/>
      <dgm:spPr/>
    </dgm:pt>
    <dgm:pt modelId="{6D6A78D4-B92D-49F0-B1D0-DAA9AA087A2F}" type="pres">
      <dgm:prSet presAssocID="{2705763E-E46D-4987-9C23-FB5523F822D8}" presName="LevelTwoTextNode" presStyleLbl="node3" presStyleIdx="2" presStyleCnt="3" custScaleY="55305" custLinFactNeighborX="-4185" custLinFactNeighborY="2878">
        <dgm:presLayoutVars>
          <dgm:chPref val="3"/>
        </dgm:presLayoutVars>
      </dgm:prSet>
      <dgm:spPr/>
      <dgm:t>
        <a:bodyPr/>
        <a:lstStyle/>
        <a:p>
          <a:endParaRPr lang="ru-RU"/>
        </a:p>
      </dgm:t>
    </dgm:pt>
    <dgm:pt modelId="{30D157C4-60DD-4D15-9B40-3DD3E5D1F4F8}" type="pres">
      <dgm:prSet presAssocID="{2705763E-E46D-4987-9C23-FB5523F822D8}" presName="level3hierChild" presStyleCnt="0"/>
      <dgm:spPr/>
    </dgm:pt>
  </dgm:ptLst>
  <dgm:cxnLst>
    <dgm:cxn modelId="{E92ABC03-CFA9-437D-839F-5DF91A19407E}" type="presOf" srcId="{76FF26C8-DEF0-4EA3-9CAD-C8EE71A01829}" destId="{B82DBE73-7E42-4E53-A5E0-23A145ADA713}" srcOrd="0" destOrd="0" presId="urn:microsoft.com/office/officeart/2005/8/layout/hierarchy2"/>
    <dgm:cxn modelId="{CDDE977B-AAB6-458C-BD4C-872C42353A63}" srcId="{D922C2B5-8CA8-4AD3-90E2-3BD1AF4C9CFB}" destId="{2C9E1393-5605-4ABE-99A1-D880E43AE399}" srcOrd="0" destOrd="0" parTransId="{29D8A4A8-CC67-4409-B99A-A81C8FC724E6}" sibTransId="{024D45E2-22C5-4B12-B051-982E7BAC5F64}"/>
    <dgm:cxn modelId="{0A30A39C-2F23-4BA3-883E-65EFBE491487}" type="presOf" srcId="{29D8A4A8-CC67-4409-B99A-A81C8FC724E6}" destId="{67A3FBA8-F46A-4BE9-AC10-3419A7C1F31D}" srcOrd="0" destOrd="0" presId="urn:microsoft.com/office/officeart/2005/8/layout/hierarchy2"/>
    <dgm:cxn modelId="{29A7C983-E047-48C6-9D01-18417B4E58CC}" type="presOf" srcId="{9C8BBC09-4820-4AFD-B108-42E853096ECE}" destId="{E6B02BBB-7E9C-4729-B8B8-4887198B37EE}" srcOrd="0" destOrd="0" presId="urn:microsoft.com/office/officeart/2005/8/layout/hierarchy2"/>
    <dgm:cxn modelId="{C2EF1EAB-0907-4A06-9B30-CB36C53BF934}" type="presOf" srcId="{2705763E-E46D-4987-9C23-FB5523F822D8}" destId="{6D6A78D4-B92D-49F0-B1D0-DAA9AA087A2F}" srcOrd="0" destOrd="0" presId="urn:microsoft.com/office/officeart/2005/8/layout/hierarchy2"/>
    <dgm:cxn modelId="{DA3DCDAC-E87B-498B-BCFF-3504F720FC7F}" type="presOf" srcId="{E4969B41-A472-4976-AC67-68E0E4F23E2D}" destId="{28935056-AF44-4A04-BDA6-529A07FA791B}" srcOrd="0" destOrd="0" presId="urn:microsoft.com/office/officeart/2005/8/layout/hierarchy2"/>
    <dgm:cxn modelId="{A70A3448-F525-4327-8406-9639B9300627}" type="presOf" srcId="{95F059E5-E61B-4405-BBBB-68B401AAF793}" destId="{B7B83982-51BF-4F9B-B6F2-1D13DF373518}" srcOrd="1" destOrd="0" presId="urn:microsoft.com/office/officeart/2005/8/layout/hierarchy2"/>
    <dgm:cxn modelId="{D7C788D4-8827-4D28-8AA1-B4644B853EBA}" type="presOf" srcId="{2C9E1393-5605-4ABE-99A1-D880E43AE399}" destId="{1F88F214-E429-4985-9FEE-950F4C2DC761}" srcOrd="0" destOrd="0" presId="urn:microsoft.com/office/officeart/2005/8/layout/hierarchy2"/>
    <dgm:cxn modelId="{357EB172-D9EF-4CF5-B872-07E8A0816A62}" srcId="{2C9E1393-5605-4ABE-99A1-D880E43AE399}" destId="{7E402A90-FD57-4D46-9C8E-426275543FB5}" srcOrd="0" destOrd="0" parTransId="{E4969B41-A472-4976-AC67-68E0E4F23E2D}" sibTransId="{B7DEDA4E-FA54-456F-93B1-1CEDAAB7B6AB}"/>
    <dgm:cxn modelId="{40EC6B65-1C60-47D9-BAFA-4EFFD680239A}" type="presOf" srcId="{29D8A4A8-CC67-4409-B99A-A81C8FC724E6}" destId="{246B9E7E-B028-4632-A7B2-80A9552B9FB0}" srcOrd="1" destOrd="0" presId="urn:microsoft.com/office/officeart/2005/8/layout/hierarchy2"/>
    <dgm:cxn modelId="{16A86484-3DBD-4B35-87DE-7791F7E9D517}" srcId="{EAA3C579-FF11-4E59-BF03-DF51889FCC18}" destId="{2705763E-E46D-4987-9C23-FB5523F822D8}" srcOrd="0" destOrd="0" parTransId="{9C8BBC09-4820-4AFD-B108-42E853096ECE}" sibTransId="{800C4C53-20DF-4460-8F98-69FBBCF0E54C}"/>
    <dgm:cxn modelId="{80ACA45F-2EA5-4C5C-A8A5-8731F0AA9FC9}" type="presOf" srcId="{9C8BBC09-4820-4AFD-B108-42E853096ECE}" destId="{EA8A2C06-69DB-4828-AFE2-940F48EEFB82}" srcOrd="1" destOrd="0" presId="urn:microsoft.com/office/officeart/2005/8/layout/hierarchy2"/>
    <dgm:cxn modelId="{375DF676-4EBA-4013-8976-DCAD6C57ED49}" type="presOf" srcId="{EAA3C579-FF11-4E59-BF03-DF51889FCC18}" destId="{DD72AAA4-C27F-42EF-B2C8-99A48B9727F7}" srcOrd="0" destOrd="0" presId="urn:microsoft.com/office/officeart/2005/8/layout/hierarchy2"/>
    <dgm:cxn modelId="{2D3D5C20-AA10-49DE-A76D-FF81C2735D30}" type="presOf" srcId="{95F059E5-E61B-4405-BBBB-68B401AAF793}" destId="{EBB62FD4-E129-4548-87F1-F02AF2C96811}" srcOrd="0" destOrd="0" presId="urn:microsoft.com/office/officeart/2005/8/layout/hierarchy2"/>
    <dgm:cxn modelId="{4CC10014-1A63-4D26-9792-00FF0E44D8C3}" type="presOf" srcId="{7E779F7D-CCC1-4CD6-8A20-7B9A266CCC53}" destId="{F12A7DC4-C223-443E-9462-64E219F0AA9E}" srcOrd="0" destOrd="0" presId="urn:microsoft.com/office/officeart/2005/8/layout/hierarchy2"/>
    <dgm:cxn modelId="{B5EA58B2-CA38-4CB8-823C-ACAB40CD8CC2}" type="presOf" srcId="{D922C2B5-8CA8-4AD3-90E2-3BD1AF4C9CFB}" destId="{5E145146-E642-4305-B452-B77E0CEB2CE0}" srcOrd="0" destOrd="0" presId="urn:microsoft.com/office/officeart/2005/8/layout/hierarchy2"/>
    <dgm:cxn modelId="{23F70AF6-B599-4531-8CFA-E1DCCC3CC58D}" type="presOf" srcId="{E4969B41-A472-4976-AC67-68E0E4F23E2D}" destId="{0DDA1F50-1FCD-4A84-A046-5D399187EC91}" srcOrd="1" destOrd="0" presId="urn:microsoft.com/office/officeart/2005/8/layout/hierarchy2"/>
    <dgm:cxn modelId="{60644326-62FC-4DE0-AB2B-F08798B3E96D}" type="presOf" srcId="{7E402A90-FD57-4D46-9C8E-426275543FB5}" destId="{C17B2AF8-C49B-460E-BCCD-8E1A50A531D0}" srcOrd="0" destOrd="0" presId="urn:microsoft.com/office/officeart/2005/8/layout/hierarchy2"/>
    <dgm:cxn modelId="{A4425D7B-C77E-4E98-93A7-1954F462BF9B}" type="presOf" srcId="{25A41056-125F-4936-8AD2-F0A14DE115FA}" destId="{277A9A21-7D3D-452C-A2DA-14A823CC232E}" srcOrd="0" destOrd="0" presId="urn:microsoft.com/office/officeart/2005/8/layout/hierarchy2"/>
    <dgm:cxn modelId="{1D9300D0-275E-4CFB-B9F7-F411DE501F7C}" srcId="{25A41056-125F-4936-8AD2-F0A14DE115FA}" destId="{D922C2B5-8CA8-4AD3-90E2-3BD1AF4C9CFB}" srcOrd="0" destOrd="0" parTransId="{9737CD6C-880D-4D62-9DC9-3DD2D97BC6C4}" sibTransId="{B15566AF-C7AC-417E-98D1-16DEFFCA0EF7}"/>
    <dgm:cxn modelId="{6258167F-AF23-422D-95B4-187457F69799}" srcId="{D922C2B5-8CA8-4AD3-90E2-3BD1AF4C9CFB}" destId="{EAA3C579-FF11-4E59-BF03-DF51889FCC18}" srcOrd="1" destOrd="0" parTransId="{95F059E5-E61B-4405-BBBB-68B401AAF793}" sibTransId="{E07E038F-D819-4091-97D9-D69EBFF1B353}"/>
    <dgm:cxn modelId="{FF72F98F-1D95-4FCD-A499-BAED45CE94FF}" type="presOf" srcId="{7E779F7D-CCC1-4CD6-8A20-7B9A266CCC53}" destId="{BCF1FF46-4BE2-4BAB-BCFB-B59209E7BC7E}" srcOrd="1" destOrd="0" presId="urn:microsoft.com/office/officeart/2005/8/layout/hierarchy2"/>
    <dgm:cxn modelId="{E81CCF3F-4B3B-4A1B-95C7-C82E5E3BC2D0}" srcId="{2C9E1393-5605-4ABE-99A1-D880E43AE399}" destId="{76FF26C8-DEF0-4EA3-9CAD-C8EE71A01829}" srcOrd="1" destOrd="0" parTransId="{7E779F7D-CCC1-4CD6-8A20-7B9A266CCC53}" sibTransId="{F42CAD68-3B04-4319-B2C8-EF8D30C3A1BC}"/>
    <dgm:cxn modelId="{EBBAC0C6-F2BE-47C8-8437-6E3188E21AD4}" type="presParOf" srcId="{277A9A21-7D3D-452C-A2DA-14A823CC232E}" destId="{3C900A05-53BF-46C7-B1DA-F5CC1EC859DC}" srcOrd="0" destOrd="0" presId="urn:microsoft.com/office/officeart/2005/8/layout/hierarchy2"/>
    <dgm:cxn modelId="{94FB72C8-787D-4C90-87AE-BE37EDCF9ECB}" type="presParOf" srcId="{3C900A05-53BF-46C7-B1DA-F5CC1EC859DC}" destId="{5E145146-E642-4305-B452-B77E0CEB2CE0}" srcOrd="0" destOrd="0" presId="urn:microsoft.com/office/officeart/2005/8/layout/hierarchy2"/>
    <dgm:cxn modelId="{E4CAC527-A692-4609-B61F-B0BAFB5B0AEB}" type="presParOf" srcId="{3C900A05-53BF-46C7-B1DA-F5CC1EC859DC}" destId="{F1695E8B-8904-4CE6-A9E3-AA9823184F5F}" srcOrd="1" destOrd="0" presId="urn:microsoft.com/office/officeart/2005/8/layout/hierarchy2"/>
    <dgm:cxn modelId="{4B9FD00B-B881-4B94-8EF8-4FBEEBD777F2}" type="presParOf" srcId="{F1695E8B-8904-4CE6-A9E3-AA9823184F5F}" destId="{67A3FBA8-F46A-4BE9-AC10-3419A7C1F31D}" srcOrd="0" destOrd="0" presId="urn:microsoft.com/office/officeart/2005/8/layout/hierarchy2"/>
    <dgm:cxn modelId="{FD839F2B-48E7-4EFF-813C-ABE8BC71F780}" type="presParOf" srcId="{67A3FBA8-F46A-4BE9-AC10-3419A7C1F31D}" destId="{246B9E7E-B028-4632-A7B2-80A9552B9FB0}" srcOrd="0" destOrd="0" presId="urn:microsoft.com/office/officeart/2005/8/layout/hierarchy2"/>
    <dgm:cxn modelId="{188833CD-99E5-4EA2-81A0-1A65DAAE38E5}" type="presParOf" srcId="{F1695E8B-8904-4CE6-A9E3-AA9823184F5F}" destId="{70A893B7-542A-49D3-BB0E-9CAA6F347821}" srcOrd="1" destOrd="0" presId="urn:microsoft.com/office/officeart/2005/8/layout/hierarchy2"/>
    <dgm:cxn modelId="{7840E31B-1983-441C-97C6-2A6CEF8B3363}" type="presParOf" srcId="{70A893B7-542A-49D3-BB0E-9CAA6F347821}" destId="{1F88F214-E429-4985-9FEE-950F4C2DC761}" srcOrd="0" destOrd="0" presId="urn:microsoft.com/office/officeart/2005/8/layout/hierarchy2"/>
    <dgm:cxn modelId="{63078E6D-094A-4B2B-939B-6C789FF3359F}" type="presParOf" srcId="{70A893B7-542A-49D3-BB0E-9CAA6F347821}" destId="{7885D749-C7C3-4718-A182-139BC600D44E}" srcOrd="1" destOrd="0" presId="urn:microsoft.com/office/officeart/2005/8/layout/hierarchy2"/>
    <dgm:cxn modelId="{8A057812-09F0-43EE-9000-66F4938A256D}" type="presParOf" srcId="{7885D749-C7C3-4718-A182-139BC600D44E}" destId="{28935056-AF44-4A04-BDA6-529A07FA791B}" srcOrd="0" destOrd="0" presId="urn:microsoft.com/office/officeart/2005/8/layout/hierarchy2"/>
    <dgm:cxn modelId="{1032DF8C-E921-45F6-90DD-577531D97CC8}" type="presParOf" srcId="{28935056-AF44-4A04-BDA6-529A07FA791B}" destId="{0DDA1F50-1FCD-4A84-A046-5D399187EC91}" srcOrd="0" destOrd="0" presId="urn:microsoft.com/office/officeart/2005/8/layout/hierarchy2"/>
    <dgm:cxn modelId="{DE4E1C94-1594-4599-B579-9CF8352C1C40}" type="presParOf" srcId="{7885D749-C7C3-4718-A182-139BC600D44E}" destId="{173A94D3-E500-42E6-86F2-BA19FD891601}" srcOrd="1" destOrd="0" presId="urn:microsoft.com/office/officeart/2005/8/layout/hierarchy2"/>
    <dgm:cxn modelId="{147A8D8C-C5DB-46C5-8F3D-0D7D926AECB3}" type="presParOf" srcId="{173A94D3-E500-42E6-86F2-BA19FD891601}" destId="{C17B2AF8-C49B-460E-BCCD-8E1A50A531D0}" srcOrd="0" destOrd="0" presId="urn:microsoft.com/office/officeart/2005/8/layout/hierarchy2"/>
    <dgm:cxn modelId="{50833672-4D3E-4E17-8948-844A0BC318A3}" type="presParOf" srcId="{173A94D3-E500-42E6-86F2-BA19FD891601}" destId="{DA653969-1B3E-4490-9029-FAF58ACB3F47}" srcOrd="1" destOrd="0" presId="urn:microsoft.com/office/officeart/2005/8/layout/hierarchy2"/>
    <dgm:cxn modelId="{EC4D899C-C38A-4CA0-8B76-5A3749E3652B}" type="presParOf" srcId="{7885D749-C7C3-4718-A182-139BC600D44E}" destId="{F12A7DC4-C223-443E-9462-64E219F0AA9E}" srcOrd="2" destOrd="0" presId="urn:microsoft.com/office/officeart/2005/8/layout/hierarchy2"/>
    <dgm:cxn modelId="{5702D347-B0B6-4667-BA5B-697602477DA9}" type="presParOf" srcId="{F12A7DC4-C223-443E-9462-64E219F0AA9E}" destId="{BCF1FF46-4BE2-4BAB-BCFB-B59209E7BC7E}" srcOrd="0" destOrd="0" presId="urn:microsoft.com/office/officeart/2005/8/layout/hierarchy2"/>
    <dgm:cxn modelId="{CE1DD774-5F59-4DFC-B240-9E1376687A12}" type="presParOf" srcId="{7885D749-C7C3-4718-A182-139BC600D44E}" destId="{BAAAEBD8-D3F3-4AAA-AF60-EB6E0066150E}" srcOrd="3" destOrd="0" presId="urn:microsoft.com/office/officeart/2005/8/layout/hierarchy2"/>
    <dgm:cxn modelId="{49E2C2C8-5824-4C5C-83D5-1B0EAE10FA73}" type="presParOf" srcId="{BAAAEBD8-D3F3-4AAA-AF60-EB6E0066150E}" destId="{B82DBE73-7E42-4E53-A5E0-23A145ADA713}" srcOrd="0" destOrd="0" presId="urn:microsoft.com/office/officeart/2005/8/layout/hierarchy2"/>
    <dgm:cxn modelId="{6EE20C53-DB4E-49B3-B02E-89BCC146A6C0}" type="presParOf" srcId="{BAAAEBD8-D3F3-4AAA-AF60-EB6E0066150E}" destId="{6C7EE496-AA9C-48E2-ADF4-72DA048BFC52}" srcOrd="1" destOrd="0" presId="urn:microsoft.com/office/officeart/2005/8/layout/hierarchy2"/>
    <dgm:cxn modelId="{0C060862-40BF-4CC3-A16E-977AE798AB3D}" type="presParOf" srcId="{F1695E8B-8904-4CE6-A9E3-AA9823184F5F}" destId="{EBB62FD4-E129-4548-87F1-F02AF2C96811}" srcOrd="2" destOrd="0" presId="urn:microsoft.com/office/officeart/2005/8/layout/hierarchy2"/>
    <dgm:cxn modelId="{369C5A02-2F58-444E-913B-B87FEF063282}" type="presParOf" srcId="{EBB62FD4-E129-4548-87F1-F02AF2C96811}" destId="{B7B83982-51BF-4F9B-B6F2-1D13DF373518}" srcOrd="0" destOrd="0" presId="urn:microsoft.com/office/officeart/2005/8/layout/hierarchy2"/>
    <dgm:cxn modelId="{F2B11ECD-F752-4BE8-871A-9CF75DF58744}" type="presParOf" srcId="{F1695E8B-8904-4CE6-A9E3-AA9823184F5F}" destId="{6AD6C0F0-0C5F-47B0-BC56-9C26A493BF44}" srcOrd="3" destOrd="0" presId="urn:microsoft.com/office/officeart/2005/8/layout/hierarchy2"/>
    <dgm:cxn modelId="{D8F7147C-FEFE-4856-96C3-660FA0D3C6D7}" type="presParOf" srcId="{6AD6C0F0-0C5F-47B0-BC56-9C26A493BF44}" destId="{DD72AAA4-C27F-42EF-B2C8-99A48B9727F7}" srcOrd="0" destOrd="0" presId="urn:microsoft.com/office/officeart/2005/8/layout/hierarchy2"/>
    <dgm:cxn modelId="{4CD96E66-CED7-4F4B-91BC-96F560ABBC41}" type="presParOf" srcId="{6AD6C0F0-0C5F-47B0-BC56-9C26A493BF44}" destId="{CDBFE0CE-8B65-4F13-A206-260121E91628}" srcOrd="1" destOrd="0" presId="urn:microsoft.com/office/officeart/2005/8/layout/hierarchy2"/>
    <dgm:cxn modelId="{8CD9EC30-C557-402B-BFF3-91047D943850}" type="presParOf" srcId="{CDBFE0CE-8B65-4F13-A206-260121E91628}" destId="{E6B02BBB-7E9C-4729-B8B8-4887198B37EE}" srcOrd="0" destOrd="0" presId="urn:microsoft.com/office/officeart/2005/8/layout/hierarchy2"/>
    <dgm:cxn modelId="{58E8B17D-8BE1-450E-A64B-8F8F9C2C63C2}" type="presParOf" srcId="{E6B02BBB-7E9C-4729-B8B8-4887198B37EE}" destId="{EA8A2C06-69DB-4828-AFE2-940F48EEFB82}" srcOrd="0" destOrd="0" presId="urn:microsoft.com/office/officeart/2005/8/layout/hierarchy2"/>
    <dgm:cxn modelId="{40A030FF-6440-4B0C-B876-57B511F49CA6}" type="presParOf" srcId="{CDBFE0CE-8B65-4F13-A206-260121E91628}" destId="{F8C8D2E7-B425-4806-8947-9C80E0A11CF7}" srcOrd="1" destOrd="0" presId="urn:microsoft.com/office/officeart/2005/8/layout/hierarchy2"/>
    <dgm:cxn modelId="{8C57AADA-972D-4F98-B4A8-5566F0A2B63C}" type="presParOf" srcId="{F8C8D2E7-B425-4806-8947-9C80E0A11CF7}" destId="{6D6A78D4-B92D-49F0-B1D0-DAA9AA087A2F}" srcOrd="0" destOrd="0" presId="urn:microsoft.com/office/officeart/2005/8/layout/hierarchy2"/>
    <dgm:cxn modelId="{F4E4AD7C-07EC-428F-A9A4-22045D4963F3}" type="presParOf" srcId="{F8C8D2E7-B425-4806-8947-9C80E0A11CF7}" destId="{30D157C4-60DD-4D15-9B40-3DD3E5D1F4F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3" csCatId="accent3" phldr="1"/>
      <dgm:spPr/>
      <dgm:t>
        <a:bodyPr/>
        <a:lstStyle/>
        <a:p>
          <a:endParaRPr lang="ru-RU"/>
        </a:p>
      </dgm:t>
    </dgm:pt>
    <dgm:pt modelId="{C3D9A840-86CD-4934-8DD3-EB254FF0C0B8}">
      <dgm:prSet phldrT="[Текст]" custT="1"/>
      <dgm:spPr>
        <a:solidFill>
          <a:schemeClr val="accent2">
            <a:lumMod val="75000"/>
          </a:schemeClr>
        </a:solidFill>
      </dgm:spPr>
      <dgm:t>
        <a:bodyPr/>
        <a:lstStyle/>
        <a:p>
          <a:r>
            <a:rPr lang="ru-RU" sz="1800" b="1" dirty="0"/>
            <a:t>Комплексный рейтинг</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chemeClr val="accent2">
            <a:lumMod val="75000"/>
          </a:schemeClr>
        </a:solidFill>
      </dgm:spPr>
      <dgm:t>
        <a:bodyPr/>
        <a:lstStyle/>
        <a:p>
          <a:pPr algn="ctr"/>
          <a:r>
            <a:rPr lang="ru-RU" dirty="0"/>
            <a:t>Прочие </a:t>
          </a:r>
          <a:br>
            <a:rPr lang="ru-RU" dirty="0"/>
          </a:br>
          <a:r>
            <a:rPr lang="ru-RU" dirty="0"/>
            <a:t>источники</a:t>
          </a:r>
        </a:p>
      </dgm:t>
    </dgm:pt>
    <dgm:pt modelId="{9E3C04FD-3166-4BEA-A14A-C2B4E20F4544}" type="parTrans" cxnId="{DBC31C13-5AE6-4861-ACC7-A068DB3B4369}">
      <dgm:prSet/>
      <dgm:spPr>
        <a:solidFill>
          <a:schemeClr val="accent2">
            <a:lumMod val="75000"/>
          </a:schemeClr>
        </a:solidFill>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chemeClr val="accent2">
            <a:lumMod val="75000"/>
          </a:schemeClr>
        </a:solidFill>
      </dgm:spPr>
      <dgm:t>
        <a:bodyPr/>
        <a:lstStyle/>
        <a:p>
          <a:r>
            <a:rPr lang="ru-RU" dirty="0"/>
            <a:t>Данные «</a:t>
          </a:r>
          <a:r>
            <a:rPr lang="en-US" dirty="0"/>
            <a:t>D</a:t>
          </a:r>
          <a:r>
            <a:rPr lang="ru-RU" dirty="0" err="1"/>
            <a:t>иректориум</a:t>
          </a:r>
          <a:r>
            <a:rPr lang="ru-RU" dirty="0"/>
            <a:t>»</a:t>
          </a:r>
        </a:p>
      </dgm:t>
    </dgm:pt>
    <dgm:pt modelId="{8FF3895A-0BEB-447E-9B50-CCE0563C5672}" type="parTrans" cxnId="{44E28941-3416-4809-8B36-D1AEF1BE440C}">
      <dgm:prSet/>
      <dgm:spPr>
        <a:solidFill>
          <a:schemeClr val="accent2">
            <a:lumMod val="75000"/>
          </a:schemeClr>
        </a:solidFill>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chemeClr val="accent2">
            <a:lumMod val="75000"/>
          </a:schemeClr>
        </a:solidFill>
      </dgm:spPr>
      <dgm:t>
        <a:bodyPr/>
        <a:lstStyle/>
        <a:p>
          <a:r>
            <a:rPr lang="en-US" dirty="0"/>
            <a:t>API</a:t>
          </a:r>
          <a:r>
            <a:rPr lang="ru-RU" dirty="0"/>
            <a:t> СПАРК</a:t>
          </a:r>
        </a:p>
      </dgm:t>
    </dgm:pt>
    <dgm:pt modelId="{8A83C14C-8347-4780-9C38-25E6528A4D04}" type="parTrans" cxnId="{6AD47A91-76AB-4765-9A80-EDF61D9F91B6}">
      <dgm:prSet/>
      <dgm:spPr>
        <a:solidFill>
          <a:schemeClr val="accent2">
            <a:lumMod val="75000"/>
          </a:schemeClr>
        </a:solidFill>
      </dgm:spPr>
      <dgm:t>
        <a:bodyPr/>
        <a:lstStyle/>
        <a:p>
          <a:endParaRPr lang="ru-RU"/>
        </a:p>
      </dgm:t>
    </dgm:pt>
    <dgm:pt modelId="{AB137EF7-48F8-411D-82B3-093B54595350}" type="sibTrans" cxnId="{6AD47A91-76AB-4765-9A80-EDF61D9F91B6}">
      <dgm:prSet/>
      <dgm:spPr/>
      <dgm:t>
        <a:bodyPr/>
        <a:lstStyle/>
        <a:p>
          <a:endParaRPr lang="ru-RU"/>
        </a:p>
      </dgm:t>
    </dgm:pt>
    <dgm:pt modelId="{760CE700-84E2-4CDD-B1A7-485B052B59F9}">
      <dgm:prSet phldrT="[Текст]"/>
      <dgm:spPr>
        <a:solidFill>
          <a:schemeClr val="accent2">
            <a:lumMod val="75000"/>
          </a:schemeClr>
        </a:solidFill>
      </dgm:spPr>
      <dgm:t>
        <a:bodyPr/>
        <a:lstStyle/>
        <a:p>
          <a:r>
            <a:rPr lang="ru-RU" dirty="0"/>
            <a:t>МВ-Портал </a:t>
          </a:r>
          <a:r>
            <a:rPr lang="ru-RU" dirty="0" err="1"/>
            <a:t>Росимущества</a:t>
          </a:r>
          <a:endParaRPr lang="ru-RU" dirty="0"/>
        </a:p>
      </dgm:t>
    </dgm:pt>
    <dgm:pt modelId="{D81D9C99-C916-4376-9906-F470ABEAFB58}" type="parTrans" cxnId="{EA69EC63-1527-48CF-BAE1-06E7D0797DC8}">
      <dgm:prSet/>
      <dgm:spPr>
        <a:solidFill>
          <a:schemeClr val="accent2">
            <a:lumMod val="75000"/>
          </a:schemeClr>
        </a:solidFill>
      </dgm:spPr>
      <dgm:t>
        <a:bodyPr/>
        <a:lstStyle/>
        <a:p>
          <a:endParaRPr lang="ru-RU"/>
        </a:p>
      </dgm:t>
    </dgm:pt>
    <dgm:pt modelId="{09D810B4-1A82-4FF3-A4B5-BB7826C18B78}" type="sibTrans" cxnId="{EA69EC63-1527-48CF-BAE1-06E7D0797DC8}">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52154" custScaleY="114784"/>
      <dgm:spPr/>
      <dgm:t>
        <a:bodyPr/>
        <a:lstStyle/>
        <a:p>
          <a:endParaRPr lang="ru-RU"/>
        </a:p>
      </dgm:t>
    </dgm:pt>
    <dgm:pt modelId="{E6E49865-8CA5-4E07-AD5E-DFF12D2A612C}" type="pres">
      <dgm:prSet presAssocID="{8A83C14C-8347-4780-9C38-25E6528A4D04}" presName="parTrans" presStyleLbl="bgSibTrans2D1" presStyleIdx="0" presStyleCnt="4" custLinFactNeighborX="6254" custLinFactNeighborY="-10964"/>
      <dgm:spPr/>
      <dgm:t>
        <a:bodyPr/>
        <a:lstStyle/>
        <a:p>
          <a:endParaRPr lang="ru-RU"/>
        </a:p>
      </dgm:t>
    </dgm:pt>
    <dgm:pt modelId="{025B2498-84BB-48AD-853B-EDE0C16B08DF}" type="pres">
      <dgm:prSet presAssocID="{6957C2C6-19F6-4F46-9273-02053BBC8EF5}" presName="node" presStyleLbl="node1" presStyleIdx="0" presStyleCnt="4" custScaleX="107193" custScaleY="120232" custRadScaleRad="140427" custRadScaleInc="-16385">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4" custAng="21533868"/>
      <dgm:spPr/>
      <dgm:t>
        <a:bodyPr/>
        <a:lstStyle/>
        <a:p>
          <a:endParaRPr lang="ru-RU"/>
        </a:p>
      </dgm:t>
    </dgm:pt>
    <dgm:pt modelId="{BAE648CA-2D01-4E9E-AC37-EC9735497D64}" type="pres">
      <dgm:prSet presAssocID="{B2528E28-B468-4AB3-9E50-0287C45A6F06}" presName="node" presStyleLbl="node1" presStyleIdx="1" presStyleCnt="4"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4" custLinFactNeighborX="3504" custLinFactNeighborY="-13"/>
      <dgm:spPr/>
      <dgm:t>
        <a:bodyPr/>
        <a:lstStyle/>
        <a:p>
          <a:endParaRPr lang="ru-RU"/>
        </a:p>
      </dgm:t>
    </dgm:pt>
    <dgm:pt modelId="{1279BB2F-6FE7-4CB9-B5F8-6A42B78DC0B7}" type="pres">
      <dgm:prSet presAssocID="{0CAA3487-22A6-4A35-B455-314614249A99}" presName="node" presStyleLbl="node1" presStyleIdx="2" presStyleCnt="4" custScaleX="158928" custScaleY="80513" custRadScaleRad="127000" custRadScaleInc="44820">
        <dgm:presLayoutVars>
          <dgm:bulletEnabled val="1"/>
        </dgm:presLayoutVars>
      </dgm:prSet>
      <dgm:spPr/>
      <dgm:t>
        <a:bodyPr/>
        <a:lstStyle/>
        <a:p>
          <a:endParaRPr lang="ru-RU"/>
        </a:p>
      </dgm:t>
    </dgm:pt>
    <dgm:pt modelId="{4BB4B4EF-AF9B-492D-9ACC-0F3E51706BA6}" type="pres">
      <dgm:prSet presAssocID="{D81D9C99-C916-4376-9906-F470ABEAFB58}" presName="parTrans" presStyleLbl="bgSibTrans2D1" presStyleIdx="3" presStyleCnt="4" custScaleX="44300" custScaleY="73712" custLinFactNeighborX="-33367" custLinFactNeighborY="-6243"/>
      <dgm:spPr>
        <a:prstGeom prst="leftRightArrow">
          <a:avLst/>
        </a:prstGeom>
      </dgm:spPr>
      <dgm:t>
        <a:bodyPr/>
        <a:lstStyle/>
        <a:p>
          <a:endParaRPr lang="ru-RU"/>
        </a:p>
      </dgm:t>
    </dgm:pt>
    <dgm:pt modelId="{1463ED1E-CF2D-4F39-A20E-DBBD47987EFF}" type="pres">
      <dgm:prSet presAssocID="{760CE700-84E2-4CDD-B1A7-485B052B59F9}" presName="node" presStyleLbl="node1" presStyleIdx="3" presStyleCnt="4" custRadScaleRad="125845" custRadScaleInc="15413">
        <dgm:presLayoutVars>
          <dgm:bulletEnabled val="1"/>
        </dgm:presLayoutVars>
      </dgm:prSet>
      <dgm:spPr/>
      <dgm:t>
        <a:bodyPr/>
        <a:lstStyle/>
        <a:p>
          <a:endParaRPr lang="ru-RU"/>
        </a:p>
      </dgm:t>
    </dgm:pt>
  </dgm:ptLst>
  <dgm:cxnLst>
    <dgm:cxn modelId="{6AD47A91-76AB-4765-9A80-EDF61D9F91B6}" srcId="{C3D9A840-86CD-4934-8DD3-EB254FF0C0B8}" destId="{6957C2C6-19F6-4F46-9273-02053BBC8EF5}" srcOrd="0" destOrd="0" parTransId="{8A83C14C-8347-4780-9C38-25E6528A4D04}" sibTransId="{AB137EF7-48F8-411D-82B3-093B54595350}"/>
    <dgm:cxn modelId="{44E28941-3416-4809-8B36-D1AEF1BE440C}" srcId="{C3D9A840-86CD-4934-8DD3-EB254FF0C0B8}" destId="{0CAA3487-22A6-4A35-B455-314614249A99}" srcOrd="2" destOrd="0" parTransId="{8FF3895A-0BEB-447E-9B50-CCE0563C5672}" sibTransId="{ED1A11A2-02AA-4F4B-8080-46935093FDD6}"/>
    <dgm:cxn modelId="{684AC9BD-AC26-4F2F-95D5-EE447ED21733}" type="presOf" srcId="{8A83C14C-8347-4780-9C38-25E6528A4D04}" destId="{E6E49865-8CA5-4E07-AD5E-DFF12D2A612C}" srcOrd="0" destOrd="0" presId="urn:microsoft.com/office/officeart/2005/8/layout/radial4"/>
    <dgm:cxn modelId="{C82B340A-32D5-465A-883C-6B7BB86B34BE}" type="presOf" srcId="{C3D9A840-86CD-4934-8DD3-EB254FF0C0B8}" destId="{3A9F1617-B586-47BB-8551-3D08CBDF1BD6}" srcOrd="0" destOrd="0" presId="urn:microsoft.com/office/officeart/2005/8/layout/radial4"/>
    <dgm:cxn modelId="{BD4A1B10-2448-466B-A174-1B6BF183CFB1}" type="presOf" srcId="{D81D9C99-C916-4376-9906-F470ABEAFB58}" destId="{4BB4B4EF-AF9B-492D-9ACC-0F3E51706BA6}" srcOrd="0" destOrd="0" presId="urn:microsoft.com/office/officeart/2005/8/layout/radial4"/>
    <dgm:cxn modelId="{DBC31C13-5AE6-4861-ACC7-A068DB3B4369}" srcId="{C3D9A840-86CD-4934-8DD3-EB254FF0C0B8}" destId="{B2528E28-B468-4AB3-9E50-0287C45A6F06}" srcOrd="1" destOrd="0" parTransId="{9E3C04FD-3166-4BEA-A14A-C2B4E20F4544}" sibTransId="{7D58309F-4261-4DC1-8F1B-62B1037D5F28}"/>
    <dgm:cxn modelId="{8E6D9CB9-9993-49D9-917A-04C98F2667A0}" type="presOf" srcId="{0CAA3487-22A6-4A35-B455-314614249A99}" destId="{1279BB2F-6FE7-4CB9-B5F8-6A42B78DC0B7}" srcOrd="0" destOrd="0" presId="urn:microsoft.com/office/officeart/2005/8/layout/radial4"/>
    <dgm:cxn modelId="{F1E711E4-07C3-49C4-8492-BBB260BB82D4}" type="presOf" srcId="{BFA4237C-9D6A-4859-8207-6D8AA72EE3A4}" destId="{1EA2AFCA-C116-4F33-A9FF-DB065164867F}" srcOrd="0" destOrd="0" presId="urn:microsoft.com/office/officeart/2005/8/layout/radial4"/>
    <dgm:cxn modelId="{EA69EC63-1527-48CF-BAE1-06E7D0797DC8}" srcId="{C3D9A840-86CD-4934-8DD3-EB254FF0C0B8}" destId="{760CE700-84E2-4CDD-B1A7-485B052B59F9}" srcOrd="3" destOrd="0" parTransId="{D81D9C99-C916-4376-9906-F470ABEAFB58}" sibTransId="{09D810B4-1A82-4FF3-A4B5-BB7826C18B78}"/>
    <dgm:cxn modelId="{4BDB2E4D-0901-4A2E-9DA4-30F132BDFB89}" type="presOf" srcId="{760CE700-84E2-4CDD-B1A7-485B052B59F9}" destId="{1463ED1E-CF2D-4F39-A20E-DBBD47987EFF}" srcOrd="0" destOrd="0" presId="urn:microsoft.com/office/officeart/2005/8/layout/radial4"/>
    <dgm:cxn modelId="{67346892-1338-4C6C-B262-781C2EC81BF7}" type="presOf" srcId="{9E3C04FD-3166-4BEA-A14A-C2B4E20F4544}" destId="{12024BD6-B77E-4D6C-A82D-6E5F89F2A69D}" srcOrd="0" destOrd="0" presId="urn:microsoft.com/office/officeart/2005/8/layout/radial4"/>
    <dgm:cxn modelId="{4CF063E0-2B74-4E84-9B6B-F849FEBDAE61}" type="presOf" srcId="{8FF3895A-0BEB-447E-9B50-CCE0563C5672}" destId="{A98FF2FA-9D47-494B-8F0D-5C3391227B72}" srcOrd="0" destOrd="0" presId="urn:microsoft.com/office/officeart/2005/8/layout/radial4"/>
    <dgm:cxn modelId="{78109332-A081-45C5-8F32-3C7ADE4F22EE}" type="presOf" srcId="{B2528E28-B468-4AB3-9E50-0287C45A6F06}" destId="{BAE648CA-2D01-4E9E-AC37-EC9735497D64}" srcOrd="0" destOrd="0" presId="urn:microsoft.com/office/officeart/2005/8/layout/radial4"/>
    <dgm:cxn modelId="{46B73641-7170-4EAB-8DC5-119F48B2E251}" type="presOf" srcId="{6957C2C6-19F6-4F46-9273-02053BBC8EF5}" destId="{025B2498-84BB-48AD-853B-EDE0C16B08DF}" srcOrd="0" destOrd="0" presId="urn:microsoft.com/office/officeart/2005/8/layout/radial4"/>
    <dgm:cxn modelId="{DBBF77BC-7E6B-498C-9DD1-D33F34CD61F4}" srcId="{BFA4237C-9D6A-4859-8207-6D8AA72EE3A4}" destId="{C3D9A840-86CD-4934-8DD3-EB254FF0C0B8}" srcOrd="0" destOrd="0" parTransId="{D92D75A8-B139-4AD5-9B04-A5FE37B8167B}" sibTransId="{4392CE94-5D38-4B53-970B-E6F97CDEFD9C}"/>
    <dgm:cxn modelId="{B9989A48-B670-4431-910E-D280B9447374}" type="presParOf" srcId="{1EA2AFCA-C116-4F33-A9FF-DB065164867F}" destId="{3A9F1617-B586-47BB-8551-3D08CBDF1BD6}" srcOrd="0" destOrd="0" presId="urn:microsoft.com/office/officeart/2005/8/layout/radial4"/>
    <dgm:cxn modelId="{105797DE-0E53-4226-9A42-DD2F1B136F48}" type="presParOf" srcId="{1EA2AFCA-C116-4F33-A9FF-DB065164867F}" destId="{E6E49865-8CA5-4E07-AD5E-DFF12D2A612C}" srcOrd="1" destOrd="0" presId="urn:microsoft.com/office/officeart/2005/8/layout/radial4"/>
    <dgm:cxn modelId="{C285581F-48BC-44DA-9093-E6771C682252}" type="presParOf" srcId="{1EA2AFCA-C116-4F33-A9FF-DB065164867F}" destId="{025B2498-84BB-48AD-853B-EDE0C16B08DF}" srcOrd="2" destOrd="0" presId="urn:microsoft.com/office/officeart/2005/8/layout/radial4"/>
    <dgm:cxn modelId="{B441C330-3512-446A-AE68-42237690F75F}" type="presParOf" srcId="{1EA2AFCA-C116-4F33-A9FF-DB065164867F}" destId="{12024BD6-B77E-4D6C-A82D-6E5F89F2A69D}" srcOrd="3" destOrd="0" presId="urn:microsoft.com/office/officeart/2005/8/layout/radial4"/>
    <dgm:cxn modelId="{1CE61D43-39B4-4C01-A744-FD1FC267F10A}" type="presParOf" srcId="{1EA2AFCA-C116-4F33-A9FF-DB065164867F}" destId="{BAE648CA-2D01-4E9E-AC37-EC9735497D64}" srcOrd="4" destOrd="0" presId="urn:microsoft.com/office/officeart/2005/8/layout/radial4"/>
    <dgm:cxn modelId="{10CD9E26-98DC-4119-8BB2-2E650DA22316}" type="presParOf" srcId="{1EA2AFCA-C116-4F33-A9FF-DB065164867F}" destId="{A98FF2FA-9D47-494B-8F0D-5C3391227B72}" srcOrd="5" destOrd="0" presId="urn:microsoft.com/office/officeart/2005/8/layout/radial4"/>
    <dgm:cxn modelId="{DCE9BE80-6F06-47FE-A9A2-B6613A8933E4}" type="presParOf" srcId="{1EA2AFCA-C116-4F33-A9FF-DB065164867F}" destId="{1279BB2F-6FE7-4CB9-B5F8-6A42B78DC0B7}" srcOrd="6" destOrd="0" presId="urn:microsoft.com/office/officeart/2005/8/layout/radial4"/>
    <dgm:cxn modelId="{39772C4F-2138-43E9-9347-243C88F5D57B}" type="presParOf" srcId="{1EA2AFCA-C116-4F33-A9FF-DB065164867F}" destId="{4BB4B4EF-AF9B-492D-9ACC-0F3E51706BA6}" srcOrd="7" destOrd="0" presId="urn:microsoft.com/office/officeart/2005/8/layout/radial4"/>
    <dgm:cxn modelId="{23D62A58-2D11-4944-9DC9-C47210F18A39}" type="presParOf" srcId="{1EA2AFCA-C116-4F33-A9FF-DB065164867F}" destId="{1463ED1E-CF2D-4F39-A20E-DBBD47987EFF}"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2" csCatId="accent3" phldr="1"/>
      <dgm:spPr/>
      <dgm:t>
        <a:bodyPr/>
        <a:lstStyle/>
        <a:p>
          <a:endParaRPr lang="ru-RU"/>
        </a:p>
      </dgm:t>
    </dgm:pt>
    <dgm:pt modelId="{C3D9A840-86CD-4934-8DD3-EB254FF0C0B8}">
      <dgm:prSet phldrT="[Текст]" custT="1"/>
      <dgm:spPr>
        <a:solidFill>
          <a:schemeClr val="accent3">
            <a:lumMod val="75000"/>
          </a:schemeClr>
        </a:solidFill>
      </dgm:spPr>
      <dgm:t>
        <a:bodyPr/>
        <a:lstStyle/>
        <a:p>
          <a:r>
            <a:rPr lang="ru-RU" sz="1800" b="1" dirty="0"/>
            <a:t>Оценка кредитного портфеля</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chemeClr val="accent3">
            <a:lumMod val="75000"/>
          </a:schemeClr>
        </a:solidFill>
      </dgm:spPr>
      <dgm:t>
        <a:bodyPr/>
        <a:lstStyle/>
        <a:p>
          <a:r>
            <a:rPr lang="ru-RU" dirty="0"/>
            <a:t>Обслуживание кредита</a:t>
          </a:r>
        </a:p>
      </dgm:t>
    </dgm:pt>
    <dgm:pt modelId="{9E3C04FD-3166-4BEA-A14A-C2B4E20F4544}" type="parTrans" cxnId="{DBC31C13-5AE6-4861-ACC7-A068DB3B4369}">
      <dgm:prSet/>
      <dgm:spPr>
        <a:solidFill>
          <a:schemeClr val="accent3">
            <a:lumMod val="75000"/>
          </a:schemeClr>
        </a:solidFill>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chemeClr val="accent3">
            <a:lumMod val="75000"/>
          </a:schemeClr>
        </a:solidFill>
      </dgm:spPr>
      <dgm:t>
        <a:bodyPr/>
        <a:lstStyle/>
        <a:p>
          <a:r>
            <a:rPr lang="ru-RU" dirty="0"/>
            <a:t>Стоимость залога</a:t>
          </a:r>
        </a:p>
      </dgm:t>
    </dgm:pt>
    <dgm:pt modelId="{8FF3895A-0BEB-447E-9B50-CCE0563C5672}" type="parTrans" cxnId="{44E28941-3416-4809-8B36-D1AEF1BE440C}">
      <dgm:prSet/>
      <dgm:spPr>
        <a:solidFill>
          <a:schemeClr val="accent3">
            <a:lumMod val="75000"/>
          </a:schemeClr>
        </a:solidFill>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chemeClr val="accent3">
            <a:lumMod val="75000"/>
          </a:schemeClr>
        </a:solidFill>
      </dgm:spPr>
      <dgm:t>
        <a:bodyPr/>
        <a:lstStyle/>
        <a:p>
          <a:r>
            <a:rPr lang="en-US" dirty="0"/>
            <a:t>API </a:t>
          </a:r>
          <a:r>
            <a:rPr lang="ru-RU" dirty="0"/>
            <a:t>СПАРК</a:t>
          </a:r>
        </a:p>
      </dgm:t>
    </dgm:pt>
    <dgm:pt modelId="{8A83C14C-8347-4780-9C38-25E6528A4D04}" type="parTrans" cxnId="{6AD47A91-76AB-4765-9A80-EDF61D9F91B6}">
      <dgm:prSet/>
      <dgm:spPr>
        <a:solidFill>
          <a:schemeClr val="accent3">
            <a:lumMod val="75000"/>
          </a:schemeClr>
        </a:solidFill>
      </dgm:spPr>
      <dgm:t>
        <a:bodyPr/>
        <a:lstStyle/>
        <a:p>
          <a:endParaRPr lang="ru-RU"/>
        </a:p>
      </dgm:t>
    </dgm:pt>
    <dgm:pt modelId="{AB137EF7-48F8-411D-82B3-093B54595350}" type="sibTrans" cxnId="{6AD47A91-76AB-4765-9A80-EDF61D9F91B6}">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31290" custScaleY="114784"/>
      <dgm:spPr/>
      <dgm:t>
        <a:bodyPr/>
        <a:lstStyle/>
        <a:p>
          <a:endParaRPr lang="ru-RU"/>
        </a:p>
      </dgm:t>
    </dgm:pt>
    <dgm:pt modelId="{E6E49865-8CA5-4E07-AD5E-DFF12D2A612C}" type="pres">
      <dgm:prSet presAssocID="{8A83C14C-8347-4780-9C38-25E6528A4D04}" presName="parTrans" presStyleLbl="bgSibTrans2D1" presStyleIdx="0" presStyleCnt="3"/>
      <dgm:spPr/>
      <dgm:t>
        <a:bodyPr/>
        <a:lstStyle/>
        <a:p>
          <a:endParaRPr lang="ru-RU"/>
        </a:p>
      </dgm:t>
    </dgm:pt>
    <dgm:pt modelId="{025B2498-84BB-48AD-853B-EDE0C16B08DF}" type="pres">
      <dgm:prSet presAssocID="{6957C2C6-19F6-4F46-9273-02053BBC8EF5}" presName="node" presStyleLbl="node1" presStyleIdx="0" presStyleCnt="3" custScaleX="158823" custScaleY="80515" custRadScaleRad="125887" custRadScaleInc="-17563">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3" custAng="21533868"/>
      <dgm:spPr/>
      <dgm:t>
        <a:bodyPr/>
        <a:lstStyle/>
        <a:p>
          <a:endParaRPr lang="ru-RU"/>
        </a:p>
      </dgm:t>
    </dgm:pt>
    <dgm:pt modelId="{BAE648CA-2D01-4E9E-AC37-EC9735497D64}" type="pres">
      <dgm:prSet presAssocID="{B2528E28-B468-4AB3-9E50-0287C45A6F06}" presName="node" presStyleLbl="node1" presStyleIdx="1" presStyleCnt="3"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3" custLinFactNeighborX="-763" custLinFactNeighborY="12018"/>
      <dgm:spPr/>
      <dgm:t>
        <a:bodyPr/>
        <a:lstStyle/>
        <a:p>
          <a:endParaRPr lang="ru-RU"/>
        </a:p>
      </dgm:t>
    </dgm:pt>
    <dgm:pt modelId="{1279BB2F-6FE7-4CB9-B5F8-6A42B78DC0B7}" type="pres">
      <dgm:prSet presAssocID="{0CAA3487-22A6-4A35-B455-314614249A99}" presName="node" presStyleLbl="node1" presStyleIdx="2" presStyleCnt="3" custScaleX="158928" custScaleY="80513" custRadScaleRad="134773" custRadScaleInc="19402">
        <dgm:presLayoutVars>
          <dgm:bulletEnabled val="1"/>
        </dgm:presLayoutVars>
      </dgm:prSet>
      <dgm:spPr/>
      <dgm:t>
        <a:bodyPr/>
        <a:lstStyle/>
        <a:p>
          <a:endParaRPr lang="ru-RU"/>
        </a:p>
      </dgm:t>
    </dgm:pt>
  </dgm:ptLst>
  <dgm:cxnLst>
    <dgm:cxn modelId="{EDD10629-02D9-433E-957A-A2CC6961379A}" type="presOf" srcId="{B2528E28-B468-4AB3-9E50-0287C45A6F06}" destId="{BAE648CA-2D01-4E9E-AC37-EC9735497D64}" srcOrd="0" destOrd="0" presId="urn:microsoft.com/office/officeart/2005/8/layout/radial4"/>
    <dgm:cxn modelId="{32411232-9CFF-4CF1-A654-6C83452E4BA6}" type="presOf" srcId="{8A83C14C-8347-4780-9C38-25E6528A4D04}" destId="{E6E49865-8CA5-4E07-AD5E-DFF12D2A612C}" srcOrd="0" destOrd="0" presId="urn:microsoft.com/office/officeart/2005/8/layout/radial4"/>
    <dgm:cxn modelId="{B57B95B8-5C9D-46D4-91E4-5A20DF805FEB}" type="presOf" srcId="{C3D9A840-86CD-4934-8DD3-EB254FF0C0B8}" destId="{3A9F1617-B586-47BB-8551-3D08CBDF1BD6}" srcOrd="0" destOrd="0" presId="urn:microsoft.com/office/officeart/2005/8/layout/radial4"/>
    <dgm:cxn modelId="{8E01ADED-CBDC-4269-B31A-EDF33902F498}" type="presOf" srcId="{9E3C04FD-3166-4BEA-A14A-C2B4E20F4544}" destId="{12024BD6-B77E-4D6C-A82D-6E5F89F2A69D}" srcOrd="0" destOrd="0" presId="urn:microsoft.com/office/officeart/2005/8/layout/radial4"/>
    <dgm:cxn modelId="{1DF645A8-D736-41E9-8A76-1E0BA932D34B}" type="presOf" srcId="{8FF3895A-0BEB-447E-9B50-CCE0563C5672}" destId="{A98FF2FA-9D47-494B-8F0D-5C3391227B72}" srcOrd="0" destOrd="0" presId="urn:microsoft.com/office/officeart/2005/8/layout/radial4"/>
    <dgm:cxn modelId="{202C49F4-F3BE-4CEF-A7CC-7DEE47B0F003}" type="presOf" srcId="{6957C2C6-19F6-4F46-9273-02053BBC8EF5}" destId="{025B2498-84BB-48AD-853B-EDE0C16B08DF}" srcOrd="0" destOrd="0" presId="urn:microsoft.com/office/officeart/2005/8/layout/radial4"/>
    <dgm:cxn modelId="{C4F73F53-D2CD-4708-915C-E01F8ECD5B2E}" type="presOf" srcId="{0CAA3487-22A6-4A35-B455-314614249A99}" destId="{1279BB2F-6FE7-4CB9-B5F8-6A42B78DC0B7}" srcOrd="0" destOrd="0" presId="urn:microsoft.com/office/officeart/2005/8/layout/radial4"/>
    <dgm:cxn modelId="{44E28941-3416-4809-8B36-D1AEF1BE440C}" srcId="{C3D9A840-86CD-4934-8DD3-EB254FF0C0B8}" destId="{0CAA3487-22A6-4A35-B455-314614249A99}" srcOrd="2" destOrd="0" parTransId="{8FF3895A-0BEB-447E-9B50-CCE0563C5672}" sibTransId="{ED1A11A2-02AA-4F4B-8080-46935093FDD6}"/>
    <dgm:cxn modelId="{DBC31C13-5AE6-4861-ACC7-A068DB3B4369}" srcId="{C3D9A840-86CD-4934-8DD3-EB254FF0C0B8}" destId="{B2528E28-B468-4AB3-9E50-0287C45A6F06}" srcOrd="1" destOrd="0" parTransId="{9E3C04FD-3166-4BEA-A14A-C2B4E20F4544}" sibTransId="{7D58309F-4261-4DC1-8F1B-62B1037D5F28}"/>
    <dgm:cxn modelId="{6AD47A91-76AB-4765-9A80-EDF61D9F91B6}" srcId="{C3D9A840-86CD-4934-8DD3-EB254FF0C0B8}" destId="{6957C2C6-19F6-4F46-9273-02053BBC8EF5}" srcOrd="0" destOrd="0" parTransId="{8A83C14C-8347-4780-9C38-25E6528A4D04}" sibTransId="{AB137EF7-48F8-411D-82B3-093B54595350}"/>
    <dgm:cxn modelId="{DBBF77BC-7E6B-498C-9DD1-D33F34CD61F4}" srcId="{BFA4237C-9D6A-4859-8207-6D8AA72EE3A4}" destId="{C3D9A840-86CD-4934-8DD3-EB254FF0C0B8}" srcOrd="0" destOrd="0" parTransId="{D92D75A8-B139-4AD5-9B04-A5FE37B8167B}" sibTransId="{4392CE94-5D38-4B53-970B-E6F97CDEFD9C}"/>
    <dgm:cxn modelId="{612820A1-75D6-44A0-85F7-D2459ADD8F48}" type="presOf" srcId="{BFA4237C-9D6A-4859-8207-6D8AA72EE3A4}" destId="{1EA2AFCA-C116-4F33-A9FF-DB065164867F}" srcOrd="0" destOrd="0" presId="urn:microsoft.com/office/officeart/2005/8/layout/radial4"/>
    <dgm:cxn modelId="{3A6F922D-D6B1-4A2C-B95F-95477732E3A7}" type="presParOf" srcId="{1EA2AFCA-C116-4F33-A9FF-DB065164867F}" destId="{3A9F1617-B586-47BB-8551-3D08CBDF1BD6}" srcOrd="0" destOrd="0" presId="urn:microsoft.com/office/officeart/2005/8/layout/radial4"/>
    <dgm:cxn modelId="{AD9DF1D5-5569-4ED8-8F06-E3E0BDDED977}" type="presParOf" srcId="{1EA2AFCA-C116-4F33-A9FF-DB065164867F}" destId="{E6E49865-8CA5-4E07-AD5E-DFF12D2A612C}" srcOrd="1" destOrd="0" presId="urn:microsoft.com/office/officeart/2005/8/layout/radial4"/>
    <dgm:cxn modelId="{A4DDD706-FA22-4D63-8920-B2CCCFD052C3}" type="presParOf" srcId="{1EA2AFCA-C116-4F33-A9FF-DB065164867F}" destId="{025B2498-84BB-48AD-853B-EDE0C16B08DF}" srcOrd="2" destOrd="0" presId="urn:microsoft.com/office/officeart/2005/8/layout/radial4"/>
    <dgm:cxn modelId="{DF81FC90-F99B-42E6-88CE-96116CF8CB38}" type="presParOf" srcId="{1EA2AFCA-C116-4F33-A9FF-DB065164867F}" destId="{12024BD6-B77E-4D6C-A82D-6E5F89F2A69D}" srcOrd="3" destOrd="0" presId="urn:microsoft.com/office/officeart/2005/8/layout/radial4"/>
    <dgm:cxn modelId="{DD5E1AD3-9FFC-4293-B090-D034EFAB82A7}" type="presParOf" srcId="{1EA2AFCA-C116-4F33-A9FF-DB065164867F}" destId="{BAE648CA-2D01-4E9E-AC37-EC9735497D64}" srcOrd="4" destOrd="0" presId="urn:microsoft.com/office/officeart/2005/8/layout/radial4"/>
    <dgm:cxn modelId="{9EEB1F89-41AB-4134-8CFD-420DE7A7AA0D}" type="presParOf" srcId="{1EA2AFCA-C116-4F33-A9FF-DB065164867F}" destId="{A98FF2FA-9D47-494B-8F0D-5C3391227B72}" srcOrd="5" destOrd="0" presId="urn:microsoft.com/office/officeart/2005/8/layout/radial4"/>
    <dgm:cxn modelId="{1C872234-7B5A-412D-80E2-39F4EF3EC746}" type="presParOf" srcId="{1EA2AFCA-C116-4F33-A9FF-DB065164867F}" destId="{1279BB2F-6FE7-4CB9-B5F8-6A42B78DC0B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2" csCatId="accent3" phldr="1"/>
      <dgm:spPr/>
      <dgm:t>
        <a:bodyPr/>
        <a:lstStyle/>
        <a:p>
          <a:endParaRPr lang="ru-RU"/>
        </a:p>
      </dgm:t>
    </dgm:pt>
    <dgm:pt modelId="{C3D9A840-86CD-4934-8DD3-EB254FF0C0B8}">
      <dgm:prSet phldrT="[Текст]" custT="1"/>
      <dgm:spPr>
        <a:solidFill>
          <a:srgbClr val="FF7C80"/>
        </a:solidFill>
      </dgm:spPr>
      <dgm:t>
        <a:bodyPr/>
        <a:lstStyle/>
        <a:p>
          <a:r>
            <a:rPr lang="ru-RU" sz="1800" b="1" dirty="0"/>
            <a:t>Оценка эффективности закупки</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rgbClr val="FF7C80"/>
        </a:solidFill>
      </dgm:spPr>
      <dgm:t>
        <a:bodyPr/>
        <a:lstStyle/>
        <a:p>
          <a:r>
            <a:rPr lang="ru-RU" dirty="0"/>
            <a:t>Неявная аффилированность</a:t>
          </a:r>
        </a:p>
      </dgm:t>
    </dgm:pt>
    <dgm:pt modelId="{9E3C04FD-3166-4BEA-A14A-C2B4E20F4544}" type="parTrans" cxnId="{DBC31C13-5AE6-4861-ACC7-A068DB3B4369}">
      <dgm:prSet/>
      <dgm:spPr>
        <a:solidFill>
          <a:srgbClr val="FF7C80"/>
        </a:solidFill>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rgbClr val="FF7C80"/>
        </a:solidFill>
      </dgm:spPr>
      <dgm:t>
        <a:bodyPr/>
        <a:lstStyle/>
        <a:p>
          <a:r>
            <a:rPr lang="ru-RU" dirty="0"/>
            <a:t>Данные клиента</a:t>
          </a:r>
        </a:p>
      </dgm:t>
    </dgm:pt>
    <dgm:pt modelId="{8FF3895A-0BEB-447E-9B50-CCE0563C5672}" type="parTrans" cxnId="{44E28941-3416-4809-8B36-D1AEF1BE440C}">
      <dgm:prSet/>
      <dgm:spPr>
        <a:solidFill>
          <a:srgbClr val="FF7C80"/>
        </a:solidFill>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rgbClr val="FF7C80"/>
        </a:solidFill>
      </dgm:spPr>
      <dgm:t>
        <a:bodyPr/>
        <a:lstStyle/>
        <a:p>
          <a:r>
            <a:rPr lang="en-US" dirty="0"/>
            <a:t>API</a:t>
          </a:r>
          <a:r>
            <a:rPr lang="ru-RU" dirty="0"/>
            <a:t> СПАРК</a:t>
          </a:r>
        </a:p>
      </dgm:t>
    </dgm:pt>
    <dgm:pt modelId="{8A83C14C-8347-4780-9C38-25E6528A4D04}" type="parTrans" cxnId="{6AD47A91-76AB-4765-9A80-EDF61D9F91B6}">
      <dgm:prSet/>
      <dgm:spPr>
        <a:solidFill>
          <a:srgbClr val="FF7C80"/>
        </a:solidFill>
      </dgm:spPr>
      <dgm:t>
        <a:bodyPr/>
        <a:lstStyle/>
        <a:p>
          <a:endParaRPr lang="ru-RU"/>
        </a:p>
      </dgm:t>
    </dgm:pt>
    <dgm:pt modelId="{AB137EF7-48F8-411D-82B3-093B54595350}" type="sibTrans" cxnId="{6AD47A91-76AB-4765-9A80-EDF61D9F91B6}">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40128" custScaleY="123865"/>
      <dgm:spPr/>
      <dgm:t>
        <a:bodyPr/>
        <a:lstStyle/>
        <a:p>
          <a:endParaRPr lang="ru-RU"/>
        </a:p>
      </dgm:t>
    </dgm:pt>
    <dgm:pt modelId="{E6E49865-8CA5-4E07-AD5E-DFF12D2A612C}" type="pres">
      <dgm:prSet presAssocID="{8A83C14C-8347-4780-9C38-25E6528A4D04}" presName="parTrans" presStyleLbl="bgSibTrans2D1" presStyleIdx="0" presStyleCnt="3"/>
      <dgm:spPr/>
      <dgm:t>
        <a:bodyPr/>
        <a:lstStyle/>
        <a:p>
          <a:endParaRPr lang="ru-RU"/>
        </a:p>
      </dgm:t>
    </dgm:pt>
    <dgm:pt modelId="{025B2498-84BB-48AD-853B-EDE0C16B08DF}" type="pres">
      <dgm:prSet presAssocID="{6957C2C6-19F6-4F46-9273-02053BBC8EF5}" presName="node" presStyleLbl="node1" presStyleIdx="0" presStyleCnt="3" custScaleX="158823" custScaleY="80515" custRadScaleRad="144792" custRadScaleInc="-16641">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3" custAng="21533868"/>
      <dgm:spPr/>
      <dgm:t>
        <a:bodyPr/>
        <a:lstStyle/>
        <a:p>
          <a:endParaRPr lang="ru-RU"/>
        </a:p>
      </dgm:t>
    </dgm:pt>
    <dgm:pt modelId="{BAE648CA-2D01-4E9E-AC37-EC9735497D64}" type="pres">
      <dgm:prSet presAssocID="{B2528E28-B468-4AB3-9E50-0287C45A6F06}" presName="node" presStyleLbl="node1" presStyleIdx="1" presStyleCnt="3"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3" custLinFactNeighborX="-763" custLinFactNeighborY="12018"/>
      <dgm:spPr/>
      <dgm:t>
        <a:bodyPr/>
        <a:lstStyle/>
        <a:p>
          <a:endParaRPr lang="ru-RU"/>
        </a:p>
      </dgm:t>
    </dgm:pt>
    <dgm:pt modelId="{1279BB2F-6FE7-4CB9-B5F8-6A42B78DC0B7}" type="pres">
      <dgm:prSet presAssocID="{0CAA3487-22A6-4A35-B455-314614249A99}" presName="node" presStyleLbl="node1" presStyleIdx="2" presStyleCnt="3" custScaleX="158928" custScaleY="80513" custRadScaleRad="134773" custRadScaleInc="19402">
        <dgm:presLayoutVars>
          <dgm:bulletEnabled val="1"/>
        </dgm:presLayoutVars>
      </dgm:prSet>
      <dgm:spPr/>
      <dgm:t>
        <a:bodyPr/>
        <a:lstStyle/>
        <a:p>
          <a:endParaRPr lang="ru-RU"/>
        </a:p>
      </dgm:t>
    </dgm:pt>
  </dgm:ptLst>
  <dgm:cxnLst>
    <dgm:cxn modelId="{EDD10629-02D9-433E-957A-A2CC6961379A}" type="presOf" srcId="{B2528E28-B468-4AB3-9E50-0287C45A6F06}" destId="{BAE648CA-2D01-4E9E-AC37-EC9735497D64}" srcOrd="0" destOrd="0" presId="urn:microsoft.com/office/officeart/2005/8/layout/radial4"/>
    <dgm:cxn modelId="{32411232-9CFF-4CF1-A654-6C83452E4BA6}" type="presOf" srcId="{8A83C14C-8347-4780-9C38-25E6528A4D04}" destId="{E6E49865-8CA5-4E07-AD5E-DFF12D2A612C}" srcOrd="0" destOrd="0" presId="urn:microsoft.com/office/officeart/2005/8/layout/radial4"/>
    <dgm:cxn modelId="{B57B95B8-5C9D-46D4-91E4-5A20DF805FEB}" type="presOf" srcId="{C3D9A840-86CD-4934-8DD3-EB254FF0C0B8}" destId="{3A9F1617-B586-47BB-8551-3D08CBDF1BD6}" srcOrd="0" destOrd="0" presId="urn:microsoft.com/office/officeart/2005/8/layout/radial4"/>
    <dgm:cxn modelId="{8E01ADED-CBDC-4269-B31A-EDF33902F498}" type="presOf" srcId="{9E3C04FD-3166-4BEA-A14A-C2B4E20F4544}" destId="{12024BD6-B77E-4D6C-A82D-6E5F89F2A69D}" srcOrd="0" destOrd="0" presId="urn:microsoft.com/office/officeart/2005/8/layout/radial4"/>
    <dgm:cxn modelId="{1DF645A8-D736-41E9-8A76-1E0BA932D34B}" type="presOf" srcId="{8FF3895A-0BEB-447E-9B50-CCE0563C5672}" destId="{A98FF2FA-9D47-494B-8F0D-5C3391227B72}" srcOrd="0" destOrd="0" presId="urn:microsoft.com/office/officeart/2005/8/layout/radial4"/>
    <dgm:cxn modelId="{202C49F4-F3BE-4CEF-A7CC-7DEE47B0F003}" type="presOf" srcId="{6957C2C6-19F6-4F46-9273-02053BBC8EF5}" destId="{025B2498-84BB-48AD-853B-EDE0C16B08DF}" srcOrd="0" destOrd="0" presId="urn:microsoft.com/office/officeart/2005/8/layout/radial4"/>
    <dgm:cxn modelId="{C4F73F53-D2CD-4708-915C-E01F8ECD5B2E}" type="presOf" srcId="{0CAA3487-22A6-4A35-B455-314614249A99}" destId="{1279BB2F-6FE7-4CB9-B5F8-6A42B78DC0B7}" srcOrd="0" destOrd="0" presId="urn:microsoft.com/office/officeart/2005/8/layout/radial4"/>
    <dgm:cxn modelId="{44E28941-3416-4809-8B36-D1AEF1BE440C}" srcId="{C3D9A840-86CD-4934-8DD3-EB254FF0C0B8}" destId="{0CAA3487-22A6-4A35-B455-314614249A99}" srcOrd="2" destOrd="0" parTransId="{8FF3895A-0BEB-447E-9B50-CCE0563C5672}" sibTransId="{ED1A11A2-02AA-4F4B-8080-46935093FDD6}"/>
    <dgm:cxn modelId="{DBC31C13-5AE6-4861-ACC7-A068DB3B4369}" srcId="{C3D9A840-86CD-4934-8DD3-EB254FF0C0B8}" destId="{B2528E28-B468-4AB3-9E50-0287C45A6F06}" srcOrd="1" destOrd="0" parTransId="{9E3C04FD-3166-4BEA-A14A-C2B4E20F4544}" sibTransId="{7D58309F-4261-4DC1-8F1B-62B1037D5F28}"/>
    <dgm:cxn modelId="{6AD47A91-76AB-4765-9A80-EDF61D9F91B6}" srcId="{C3D9A840-86CD-4934-8DD3-EB254FF0C0B8}" destId="{6957C2C6-19F6-4F46-9273-02053BBC8EF5}" srcOrd="0" destOrd="0" parTransId="{8A83C14C-8347-4780-9C38-25E6528A4D04}" sibTransId="{AB137EF7-48F8-411D-82B3-093B54595350}"/>
    <dgm:cxn modelId="{DBBF77BC-7E6B-498C-9DD1-D33F34CD61F4}" srcId="{BFA4237C-9D6A-4859-8207-6D8AA72EE3A4}" destId="{C3D9A840-86CD-4934-8DD3-EB254FF0C0B8}" srcOrd="0" destOrd="0" parTransId="{D92D75A8-B139-4AD5-9B04-A5FE37B8167B}" sibTransId="{4392CE94-5D38-4B53-970B-E6F97CDEFD9C}"/>
    <dgm:cxn modelId="{612820A1-75D6-44A0-85F7-D2459ADD8F48}" type="presOf" srcId="{BFA4237C-9D6A-4859-8207-6D8AA72EE3A4}" destId="{1EA2AFCA-C116-4F33-A9FF-DB065164867F}" srcOrd="0" destOrd="0" presId="urn:microsoft.com/office/officeart/2005/8/layout/radial4"/>
    <dgm:cxn modelId="{3A6F922D-D6B1-4A2C-B95F-95477732E3A7}" type="presParOf" srcId="{1EA2AFCA-C116-4F33-A9FF-DB065164867F}" destId="{3A9F1617-B586-47BB-8551-3D08CBDF1BD6}" srcOrd="0" destOrd="0" presId="urn:microsoft.com/office/officeart/2005/8/layout/radial4"/>
    <dgm:cxn modelId="{AD9DF1D5-5569-4ED8-8F06-E3E0BDDED977}" type="presParOf" srcId="{1EA2AFCA-C116-4F33-A9FF-DB065164867F}" destId="{E6E49865-8CA5-4E07-AD5E-DFF12D2A612C}" srcOrd="1" destOrd="0" presId="urn:microsoft.com/office/officeart/2005/8/layout/radial4"/>
    <dgm:cxn modelId="{A4DDD706-FA22-4D63-8920-B2CCCFD052C3}" type="presParOf" srcId="{1EA2AFCA-C116-4F33-A9FF-DB065164867F}" destId="{025B2498-84BB-48AD-853B-EDE0C16B08DF}" srcOrd="2" destOrd="0" presId="urn:microsoft.com/office/officeart/2005/8/layout/radial4"/>
    <dgm:cxn modelId="{DF81FC90-F99B-42E6-88CE-96116CF8CB38}" type="presParOf" srcId="{1EA2AFCA-C116-4F33-A9FF-DB065164867F}" destId="{12024BD6-B77E-4D6C-A82D-6E5F89F2A69D}" srcOrd="3" destOrd="0" presId="urn:microsoft.com/office/officeart/2005/8/layout/radial4"/>
    <dgm:cxn modelId="{DD5E1AD3-9FFC-4293-B090-D034EFAB82A7}" type="presParOf" srcId="{1EA2AFCA-C116-4F33-A9FF-DB065164867F}" destId="{BAE648CA-2D01-4E9E-AC37-EC9735497D64}" srcOrd="4" destOrd="0" presId="urn:microsoft.com/office/officeart/2005/8/layout/radial4"/>
    <dgm:cxn modelId="{9EEB1F89-41AB-4134-8CFD-420DE7A7AA0D}" type="presParOf" srcId="{1EA2AFCA-C116-4F33-A9FF-DB065164867F}" destId="{A98FF2FA-9D47-494B-8F0D-5C3391227B72}" srcOrd="5" destOrd="0" presId="urn:microsoft.com/office/officeart/2005/8/layout/radial4"/>
    <dgm:cxn modelId="{1C872234-7B5A-412D-80E2-39F4EF3EC746}" type="presParOf" srcId="{1EA2AFCA-C116-4F33-A9FF-DB065164867F}" destId="{1279BB2F-6FE7-4CB9-B5F8-6A42B78DC0B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2" csCatId="accent3" phldr="1"/>
      <dgm:spPr/>
      <dgm:t>
        <a:bodyPr/>
        <a:lstStyle/>
        <a:p>
          <a:endParaRPr lang="ru-RU"/>
        </a:p>
      </dgm:t>
    </dgm:pt>
    <dgm:pt modelId="{C3D9A840-86CD-4934-8DD3-EB254FF0C0B8}">
      <dgm:prSet phldrT="[Текст]" custT="1"/>
      <dgm:spPr>
        <a:solidFill>
          <a:srgbClr val="666699"/>
        </a:solidFill>
      </dgm:spPr>
      <dgm:t>
        <a:bodyPr/>
        <a:lstStyle/>
        <a:p>
          <a:r>
            <a:rPr lang="ru-RU" sz="1800" b="1" dirty="0"/>
            <a:t>Оценка франшизы</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rgbClr val="666699"/>
        </a:solidFill>
      </dgm:spPr>
      <dgm:t>
        <a:bodyPr/>
        <a:lstStyle/>
        <a:p>
          <a:r>
            <a:rPr lang="ru-RU" dirty="0"/>
            <a:t>Сведения о франчайзи</a:t>
          </a:r>
        </a:p>
      </dgm:t>
    </dgm:pt>
    <dgm:pt modelId="{9E3C04FD-3166-4BEA-A14A-C2B4E20F4544}" type="parTrans" cxnId="{DBC31C13-5AE6-4861-ACC7-A068DB3B4369}">
      <dgm:prSet/>
      <dgm:spPr>
        <a:solidFill>
          <a:srgbClr val="666699"/>
        </a:solidFill>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rgbClr val="666699"/>
        </a:solidFill>
      </dgm:spPr>
      <dgm:t>
        <a:bodyPr/>
        <a:lstStyle/>
        <a:p>
          <a:r>
            <a:rPr lang="ru-RU" dirty="0"/>
            <a:t>Данные клиента</a:t>
          </a:r>
        </a:p>
      </dgm:t>
    </dgm:pt>
    <dgm:pt modelId="{8FF3895A-0BEB-447E-9B50-CCE0563C5672}" type="parTrans" cxnId="{44E28941-3416-4809-8B36-D1AEF1BE440C}">
      <dgm:prSet/>
      <dgm:spPr>
        <a:solidFill>
          <a:srgbClr val="666699"/>
        </a:solidFill>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rgbClr val="666699"/>
        </a:solidFill>
      </dgm:spPr>
      <dgm:t>
        <a:bodyPr/>
        <a:lstStyle/>
        <a:p>
          <a:r>
            <a:rPr lang="en-US" dirty="0"/>
            <a:t>API</a:t>
          </a:r>
          <a:r>
            <a:rPr lang="ru-RU" dirty="0"/>
            <a:t> СПАРК</a:t>
          </a:r>
        </a:p>
      </dgm:t>
    </dgm:pt>
    <dgm:pt modelId="{8A83C14C-8347-4780-9C38-25E6528A4D04}" type="parTrans" cxnId="{6AD47A91-76AB-4765-9A80-EDF61D9F91B6}">
      <dgm:prSet/>
      <dgm:spPr>
        <a:solidFill>
          <a:srgbClr val="666699"/>
        </a:solidFill>
      </dgm:spPr>
      <dgm:t>
        <a:bodyPr/>
        <a:lstStyle/>
        <a:p>
          <a:endParaRPr lang="ru-RU"/>
        </a:p>
      </dgm:t>
    </dgm:pt>
    <dgm:pt modelId="{AB137EF7-48F8-411D-82B3-093B54595350}" type="sibTrans" cxnId="{6AD47A91-76AB-4765-9A80-EDF61D9F91B6}">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31290" custScaleY="114784"/>
      <dgm:spPr/>
      <dgm:t>
        <a:bodyPr/>
        <a:lstStyle/>
        <a:p>
          <a:endParaRPr lang="ru-RU"/>
        </a:p>
      </dgm:t>
    </dgm:pt>
    <dgm:pt modelId="{E6E49865-8CA5-4E07-AD5E-DFF12D2A612C}" type="pres">
      <dgm:prSet presAssocID="{8A83C14C-8347-4780-9C38-25E6528A4D04}" presName="parTrans" presStyleLbl="bgSibTrans2D1" presStyleIdx="0" presStyleCnt="3"/>
      <dgm:spPr/>
      <dgm:t>
        <a:bodyPr/>
        <a:lstStyle/>
        <a:p>
          <a:endParaRPr lang="ru-RU"/>
        </a:p>
      </dgm:t>
    </dgm:pt>
    <dgm:pt modelId="{025B2498-84BB-48AD-853B-EDE0C16B08DF}" type="pres">
      <dgm:prSet presAssocID="{6957C2C6-19F6-4F46-9273-02053BBC8EF5}" presName="node" presStyleLbl="node1" presStyleIdx="0" presStyleCnt="3" custScaleX="158823" custScaleY="80515" custRadScaleRad="125887" custRadScaleInc="-17563">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3" custAng="21533868"/>
      <dgm:spPr/>
      <dgm:t>
        <a:bodyPr/>
        <a:lstStyle/>
        <a:p>
          <a:endParaRPr lang="ru-RU"/>
        </a:p>
      </dgm:t>
    </dgm:pt>
    <dgm:pt modelId="{BAE648CA-2D01-4E9E-AC37-EC9735497D64}" type="pres">
      <dgm:prSet presAssocID="{B2528E28-B468-4AB3-9E50-0287C45A6F06}" presName="node" presStyleLbl="node1" presStyleIdx="1" presStyleCnt="3"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3" custLinFactNeighborX="-763" custLinFactNeighborY="12018"/>
      <dgm:spPr/>
      <dgm:t>
        <a:bodyPr/>
        <a:lstStyle/>
        <a:p>
          <a:endParaRPr lang="ru-RU"/>
        </a:p>
      </dgm:t>
    </dgm:pt>
    <dgm:pt modelId="{1279BB2F-6FE7-4CB9-B5F8-6A42B78DC0B7}" type="pres">
      <dgm:prSet presAssocID="{0CAA3487-22A6-4A35-B455-314614249A99}" presName="node" presStyleLbl="node1" presStyleIdx="2" presStyleCnt="3" custScaleX="158928" custScaleY="80513" custRadScaleRad="134773" custRadScaleInc="19402">
        <dgm:presLayoutVars>
          <dgm:bulletEnabled val="1"/>
        </dgm:presLayoutVars>
      </dgm:prSet>
      <dgm:spPr/>
      <dgm:t>
        <a:bodyPr/>
        <a:lstStyle/>
        <a:p>
          <a:endParaRPr lang="ru-RU"/>
        </a:p>
      </dgm:t>
    </dgm:pt>
  </dgm:ptLst>
  <dgm:cxnLst>
    <dgm:cxn modelId="{EDD10629-02D9-433E-957A-A2CC6961379A}" type="presOf" srcId="{B2528E28-B468-4AB3-9E50-0287C45A6F06}" destId="{BAE648CA-2D01-4E9E-AC37-EC9735497D64}" srcOrd="0" destOrd="0" presId="urn:microsoft.com/office/officeart/2005/8/layout/radial4"/>
    <dgm:cxn modelId="{32411232-9CFF-4CF1-A654-6C83452E4BA6}" type="presOf" srcId="{8A83C14C-8347-4780-9C38-25E6528A4D04}" destId="{E6E49865-8CA5-4E07-AD5E-DFF12D2A612C}" srcOrd="0" destOrd="0" presId="urn:microsoft.com/office/officeart/2005/8/layout/radial4"/>
    <dgm:cxn modelId="{B57B95B8-5C9D-46D4-91E4-5A20DF805FEB}" type="presOf" srcId="{C3D9A840-86CD-4934-8DD3-EB254FF0C0B8}" destId="{3A9F1617-B586-47BB-8551-3D08CBDF1BD6}" srcOrd="0" destOrd="0" presId="urn:microsoft.com/office/officeart/2005/8/layout/radial4"/>
    <dgm:cxn modelId="{8E01ADED-CBDC-4269-B31A-EDF33902F498}" type="presOf" srcId="{9E3C04FD-3166-4BEA-A14A-C2B4E20F4544}" destId="{12024BD6-B77E-4D6C-A82D-6E5F89F2A69D}" srcOrd="0" destOrd="0" presId="urn:microsoft.com/office/officeart/2005/8/layout/radial4"/>
    <dgm:cxn modelId="{1DF645A8-D736-41E9-8A76-1E0BA932D34B}" type="presOf" srcId="{8FF3895A-0BEB-447E-9B50-CCE0563C5672}" destId="{A98FF2FA-9D47-494B-8F0D-5C3391227B72}" srcOrd="0" destOrd="0" presId="urn:microsoft.com/office/officeart/2005/8/layout/radial4"/>
    <dgm:cxn modelId="{202C49F4-F3BE-4CEF-A7CC-7DEE47B0F003}" type="presOf" srcId="{6957C2C6-19F6-4F46-9273-02053BBC8EF5}" destId="{025B2498-84BB-48AD-853B-EDE0C16B08DF}" srcOrd="0" destOrd="0" presId="urn:microsoft.com/office/officeart/2005/8/layout/radial4"/>
    <dgm:cxn modelId="{C4F73F53-D2CD-4708-915C-E01F8ECD5B2E}" type="presOf" srcId="{0CAA3487-22A6-4A35-B455-314614249A99}" destId="{1279BB2F-6FE7-4CB9-B5F8-6A42B78DC0B7}" srcOrd="0" destOrd="0" presId="urn:microsoft.com/office/officeart/2005/8/layout/radial4"/>
    <dgm:cxn modelId="{44E28941-3416-4809-8B36-D1AEF1BE440C}" srcId="{C3D9A840-86CD-4934-8DD3-EB254FF0C0B8}" destId="{0CAA3487-22A6-4A35-B455-314614249A99}" srcOrd="2" destOrd="0" parTransId="{8FF3895A-0BEB-447E-9B50-CCE0563C5672}" sibTransId="{ED1A11A2-02AA-4F4B-8080-46935093FDD6}"/>
    <dgm:cxn modelId="{DBC31C13-5AE6-4861-ACC7-A068DB3B4369}" srcId="{C3D9A840-86CD-4934-8DD3-EB254FF0C0B8}" destId="{B2528E28-B468-4AB3-9E50-0287C45A6F06}" srcOrd="1" destOrd="0" parTransId="{9E3C04FD-3166-4BEA-A14A-C2B4E20F4544}" sibTransId="{7D58309F-4261-4DC1-8F1B-62B1037D5F28}"/>
    <dgm:cxn modelId="{6AD47A91-76AB-4765-9A80-EDF61D9F91B6}" srcId="{C3D9A840-86CD-4934-8DD3-EB254FF0C0B8}" destId="{6957C2C6-19F6-4F46-9273-02053BBC8EF5}" srcOrd="0" destOrd="0" parTransId="{8A83C14C-8347-4780-9C38-25E6528A4D04}" sibTransId="{AB137EF7-48F8-411D-82B3-093B54595350}"/>
    <dgm:cxn modelId="{DBBF77BC-7E6B-498C-9DD1-D33F34CD61F4}" srcId="{BFA4237C-9D6A-4859-8207-6D8AA72EE3A4}" destId="{C3D9A840-86CD-4934-8DD3-EB254FF0C0B8}" srcOrd="0" destOrd="0" parTransId="{D92D75A8-B139-4AD5-9B04-A5FE37B8167B}" sibTransId="{4392CE94-5D38-4B53-970B-E6F97CDEFD9C}"/>
    <dgm:cxn modelId="{612820A1-75D6-44A0-85F7-D2459ADD8F48}" type="presOf" srcId="{BFA4237C-9D6A-4859-8207-6D8AA72EE3A4}" destId="{1EA2AFCA-C116-4F33-A9FF-DB065164867F}" srcOrd="0" destOrd="0" presId="urn:microsoft.com/office/officeart/2005/8/layout/radial4"/>
    <dgm:cxn modelId="{3A6F922D-D6B1-4A2C-B95F-95477732E3A7}" type="presParOf" srcId="{1EA2AFCA-C116-4F33-A9FF-DB065164867F}" destId="{3A9F1617-B586-47BB-8551-3D08CBDF1BD6}" srcOrd="0" destOrd="0" presId="urn:microsoft.com/office/officeart/2005/8/layout/radial4"/>
    <dgm:cxn modelId="{AD9DF1D5-5569-4ED8-8F06-E3E0BDDED977}" type="presParOf" srcId="{1EA2AFCA-C116-4F33-A9FF-DB065164867F}" destId="{E6E49865-8CA5-4E07-AD5E-DFF12D2A612C}" srcOrd="1" destOrd="0" presId="urn:microsoft.com/office/officeart/2005/8/layout/radial4"/>
    <dgm:cxn modelId="{A4DDD706-FA22-4D63-8920-B2CCCFD052C3}" type="presParOf" srcId="{1EA2AFCA-C116-4F33-A9FF-DB065164867F}" destId="{025B2498-84BB-48AD-853B-EDE0C16B08DF}" srcOrd="2" destOrd="0" presId="urn:microsoft.com/office/officeart/2005/8/layout/radial4"/>
    <dgm:cxn modelId="{DF81FC90-F99B-42E6-88CE-96116CF8CB38}" type="presParOf" srcId="{1EA2AFCA-C116-4F33-A9FF-DB065164867F}" destId="{12024BD6-B77E-4D6C-A82D-6E5F89F2A69D}" srcOrd="3" destOrd="0" presId="urn:microsoft.com/office/officeart/2005/8/layout/radial4"/>
    <dgm:cxn modelId="{DD5E1AD3-9FFC-4293-B090-D034EFAB82A7}" type="presParOf" srcId="{1EA2AFCA-C116-4F33-A9FF-DB065164867F}" destId="{BAE648CA-2D01-4E9E-AC37-EC9735497D64}" srcOrd="4" destOrd="0" presId="urn:microsoft.com/office/officeart/2005/8/layout/radial4"/>
    <dgm:cxn modelId="{9EEB1F89-41AB-4134-8CFD-420DE7A7AA0D}" type="presParOf" srcId="{1EA2AFCA-C116-4F33-A9FF-DB065164867F}" destId="{A98FF2FA-9D47-494B-8F0D-5C3391227B72}" srcOrd="5" destOrd="0" presId="urn:microsoft.com/office/officeart/2005/8/layout/radial4"/>
    <dgm:cxn modelId="{1C872234-7B5A-412D-80E2-39F4EF3EC746}" type="presParOf" srcId="{1EA2AFCA-C116-4F33-A9FF-DB065164867F}" destId="{1279BB2F-6FE7-4CB9-B5F8-6A42B78DC0B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A4237C-9D6A-4859-8207-6D8AA72EE3A4}" type="doc">
      <dgm:prSet loTypeId="urn:microsoft.com/office/officeart/2005/8/layout/radial4" loCatId="relationship" qsTypeId="urn:microsoft.com/office/officeart/2005/8/quickstyle/3d3" qsCatId="3D" csTypeId="urn:microsoft.com/office/officeart/2005/8/colors/accent3_2" csCatId="accent3" phldr="1"/>
      <dgm:spPr/>
      <dgm:t>
        <a:bodyPr/>
        <a:lstStyle/>
        <a:p>
          <a:endParaRPr lang="ru-RU"/>
        </a:p>
      </dgm:t>
    </dgm:pt>
    <dgm:pt modelId="{C3D9A840-86CD-4934-8DD3-EB254FF0C0B8}">
      <dgm:prSet phldrT="[Текст]" custT="1"/>
      <dgm:spPr>
        <a:solidFill>
          <a:srgbClr val="0070C0"/>
        </a:solidFill>
      </dgm:spPr>
      <dgm:t>
        <a:bodyPr/>
        <a:lstStyle/>
        <a:p>
          <a:r>
            <a:rPr lang="ru-RU" sz="1800" b="1" dirty="0"/>
            <a:t>Непрерывный анализ данных</a:t>
          </a:r>
        </a:p>
      </dgm:t>
    </dgm:pt>
    <dgm:pt modelId="{D92D75A8-B139-4AD5-9B04-A5FE37B8167B}" type="parTrans" cxnId="{DBBF77BC-7E6B-498C-9DD1-D33F34CD61F4}">
      <dgm:prSet/>
      <dgm:spPr/>
      <dgm:t>
        <a:bodyPr/>
        <a:lstStyle/>
        <a:p>
          <a:endParaRPr lang="ru-RU"/>
        </a:p>
      </dgm:t>
    </dgm:pt>
    <dgm:pt modelId="{4392CE94-5D38-4B53-970B-E6F97CDEFD9C}" type="sibTrans" cxnId="{DBBF77BC-7E6B-498C-9DD1-D33F34CD61F4}">
      <dgm:prSet/>
      <dgm:spPr/>
      <dgm:t>
        <a:bodyPr/>
        <a:lstStyle/>
        <a:p>
          <a:endParaRPr lang="ru-RU"/>
        </a:p>
      </dgm:t>
    </dgm:pt>
    <dgm:pt modelId="{B2528E28-B468-4AB3-9E50-0287C45A6F06}">
      <dgm:prSet phldrT="[Текст]"/>
      <dgm:spPr>
        <a:solidFill>
          <a:srgbClr val="0070C0"/>
        </a:solidFill>
      </dgm:spPr>
      <dgm:t>
        <a:bodyPr/>
        <a:lstStyle/>
        <a:p>
          <a:r>
            <a:rPr lang="ru-RU" dirty="0"/>
            <a:t>Шлюз </a:t>
          </a:r>
          <a:r>
            <a:rPr lang="en-US" dirty="0"/>
            <a:t>ERP </a:t>
          </a:r>
          <a:r>
            <a:rPr lang="ru-RU" dirty="0"/>
            <a:t>системы компании</a:t>
          </a:r>
        </a:p>
      </dgm:t>
    </dgm:pt>
    <dgm:pt modelId="{9E3C04FD-3166-4BEA-A14A-C2B4E20F4544}" type="parTrans" cxnId="{DBC31C13-5AE6-4861-ACC7-A068DB3B4369}">
      <dgm:prSet/>
      <dgm:spPr>
        <a:solidFill>
          <a:srgbClr val="0070C0"/>
        </a:solidFill>
      </dgm:spPr>
      <dgm:t>
        <a:bodyPr/>
        <a:lstStyle/>
        <a:p>
          <a:endParaRPr lang="ru-RU"/>
        </a:p>
      </dgm:t>
    </dgm:pt>
    <dgm:pt modelId="{7D58309F-4261-4DC1-8F1B-62B1037D5F28}" type="sibTrans" cxnId="{DBC31C13-5AE6-4861-ACC7-A068DB3B4369}">
      <dgm:prSet/>
      <dgm:spPr/>
      <dgm:t>
        <a:bodyPr/>
        <a:lstStyle/>
        <a:p>
          <a:endParaRPr lang="ru-RU"/>
        </a:p>
      </dgm:t>
    </dgm:pt>
    <dgm:pt modelId="{0CAA3487-22A6-4A35-B455-314614249A99}">
      <dgm:prSet phldrT="[Текст]"/>
      <dgm:spPr>
        <a:solidFill>
          <a:srgbClr val="0070C0"/>
        </a:solidFill>
      </dgm:spPr>
      <dgm:t>
        <a:bodyPr/>
        <a:lstStyle/>
        <a:p>
          <a:r>
            <a:rPr lang="ru-RU" dirty="0"/>
            <a:t>Другие данные</a:t>
          </a:r>
        </a:p>
      </dgm:t>
    </dgm:pt>
    <dgm:pt modelId="{8FF3895A-0BEB-447E-9B50-CCE0563C5672}" type="parTrans" cxnId="{44E28941-3416-4809-8B36-D1AEF1BE440C}">
      <dgm:prSet/>
      <dgm:spPr>
        <a:solidFill>
          <a:srgbClr val="0070C0"/>
        </a:solidFill>
      </dgm:spPr>
      <dgm:t>
        <a:bodyPr/>
        <a:lstStyle/>
        <a:p>
          <a:endParaRPr lang="ru-RU"/>
        </a:p>
      </dgm:t>
    </dgm:pt>
    <dgm:pt modelId="{ED1A11A2-02AA-4F4B-8080-46935093FDD6}" type="sibTrans" cxnId="{44E28941-3416-4809-8B36-D1AEF1BE440C}">
      <dgm:prSet/>
      <dgm:spPr/>
      <dgm:t>
        <a:bodyPr/>
        <a:lstStyle/>
        <a:p>
          <a:endParaRPr lang="ru-RU"/>
        </a:p>
      </dgm:t>
    </dgm:pt>
    <dgm:pt modelId="{6957C2C6-19F6-4F46-9273-02053BBC8EF5}">
      <dgm:prSet/>
      <dgm:spPr>
        <a:solidFill>
          <a:srgbClr val="0070C0"/>
        </a:solidFill>
      </dgm:spPr>
      <dgm:t>
        <a:bodyPr/>
        <a:lstStyle/>
        <a:p>
          <a:r>
            <a:rPr lang="en-US" dirty="0"/>
            <a:t>API</a:t>
          </a:r>
          <a:r>
            <a:rPr lang="ru-RU" dirty="0"/>
            <a:t> СПАРК</a:t>
          </a:r>
        </a:p>
      </dgm:t>
    </dgm:pt>
    <dgm:pt modelId="{8A83C14C-8347-4780-9C38-25E6528A4D04}" type="parTrans" cxnId="{6AD47A91-76AB-4765-9A80-EDF61D9F91B6}">
      <dgm:prSet/>
      <dgm:spPr>
        <a:solidFill>
          <a:srgbClr val="0070C0"/>
        </a:solidFill>
      </dgm:spPr>
      <dgm:t>
        <a:bodyPr/>
        <a:lstStyle/>
        <a:p>
          <a:endParaRPr lang="ru-RU"/>
        </a:p>
      </dgm:t>
    </dgm:pt>
    <dgm:pt modelId="{AB137EF7-48F8-411D-82B3-093B54595350}" type="sibTrans" cxnId="{6AD47A91-76AB-4765-9A80-EDF61D9F91B6}">
      <dgm:prSet/>
      <dgm:spPr/>
      <dgm:t>
        <a:bodyPr/>
        <a:lstStyle/>
        <a:p>
          <a:endParaRPr lang="ru-RU"/>
        </a:p>
      </dgm:t>
    </dgm:pt>
    <dgm:pt modelId="{1EA2AFCA-C116-4F33-A9FF-DB065164867F}" type="pres">
      <dgm:prSet presAssocID="{BFA4237C-9D6A-4859-8207-6D8AA72EE3A4}" presName="cycle" presStyleCnt="0">
        <dgm:presLayoutVars>
          <dgm:chMax val="1"/>
          <dgm:dir/>
          <dgm:animLvl val="ctr"/>
          <dgm:resizeHandles val="exact"/>
        </dgm:presLayoutVars>
      </dgm:prSet>
      <dgm:spPr/>
      <dgm:t>
        <a:bodyPr/>
        <a:lstStyle/>
        <a:p>
          <a:endParaRPr lang="ru-RU"/>
        </a:p>
      </dgm:t>
    </dgm:pt>
    <dgm:pt modelId="{3A9F1617-B586-47BB-8551-3D08CBDF1BD6}" type="pres">
      <dgm:prSet presAssocID="{C3D9A840-86CD-4934-8DD3-EB254FF0C0B8}" presName="centerShape" presStyleLbl="node0" presStyleIdx="0" presStyleCnt="1" custScaleX="131290" custScaleY="114784"/>
      <dgm:spPr/>
      <dgm:t>
        <a:bodyPr/>
        <a:lstStyle/>
        <a:p>
          <a:endParaRPr lang="ru-RU"/>
        </a:p>
      </dgm:t>
    </dgm:pt>
    <dgm:pt modelId="{E6E49865-8CA5-4E07-AD5E-DFF12D2A612C}" type="pres">
      <dgm:prSet presAssocID="{8A83C14C-8347-4780-9C38-25E6528A4D04}" presName="parTrans" presStyleLbl="bgSibTrans2D1" presStyleIdx="0" presStyleCnt="3"/>
      <dgm:spPr/>
      <dgm:t>
        <a:bodyPr/>
        <a:lstStyle/>
        <a:p>
          <a:endParaRPr lang="ru-RU"/>
        </a:p>
      </dgm:t>
    </dgm:pt>
    <dgm:pt modelId="{025B2498-84BB-48AD-853B-EDE0C16B08DF}" type="pres">
      <dgm:prSet presAssocID="{6957C2C6-19F6-4F46-9273-02053BBC8EF5}" presName="node" presStyleLbl="node1" presStyleIdx="0" presStyleCnt="3" custScaleX="158823" custScaleY="80515" custRadScaleRad="125887" custRadScaleInc="-17563">
        <dgm:presLayoutVars>
          <dgm:bulletEnabled val="1"/>
        </dgm:presLayoutVars>
      </dgm:prSet>
      <dgm:spPr/>
      <dgm:t>
        <a:bodyPr/>
        <a:lstStyle/>
        <a:p>
          <a:endParaRPr lang="ru-RU"/>
        </a:p>
      </dgm:t>
    </dgm:pt>
    <dgm:pt modelId="{12024BD6-B77E-4D6C-A82D-6E5F89F2A69D}" type="pres">
      <dgm:prSet presAssocID="{9E3C04FD-3166-4BEA-A14A-C2B4E20F4544}" presName="parTrans" presStyleLbl="bgSibTrans2D1" presStyleIdx="1" presStyleCnt="3" custAng="21533868"/>
      <dgm:spPr/>
      <dgm:t>
        <a:bodyPr/>
        <a:lstStyle/>
        <a:p>
          <a:endParaRPr lang="ru-RU"/>
        </a:p>
      </dgm:t>
    </dgm:pt>
    <dgm:pt modelId="{BAE648CA-2D01-4E9E-AC37-EC9735497D64}" type="pres">
      <dgm:prSet presAssocID="{B2528E28-B468-4AB3-9E50-0287C45A6F06}" presName="node" presStyleLbl="node1" presStyleIdx="1" presStyleCnt="3" custScaleX="146957" custScaleY="78788" custRadScaleRad="103097" custRadScaleInc="1837">
        <dgm:presLayoutVars>
          <dgm:bulletEnabled val="1"/>
        </dgm:presLayoutVars>
      </dgm:prSet>
      <dgm:spPr/>
      <dgm:t>
        <a:bodyPr/>
        <a:lstStyle/>
        <a:p>
          <a:endParaRPr lang="ru-RU"/>
        </a:p>
      </dgm:t>
    </dgm:pt>
    <dgm:pt modelId="{A98FF2FA-9D47-494B-8F0D-5C3391227B72}" type="pres">
      <dgm:prSet presAssocID="{8FF3895A-0BEB-447E-9B50-CCE0563C5672}" presName="parTrans" presStyleLbl="bgSibTrans2D1" presStyleIdx="2" presStyleCnt="3" custLinFactNeighborX="-763" custLinFactNeighborY="12018"/>
      <dgm:spPr/>
      <dgm:t>
        <a:bodyPr/>
        <a:lstStyle/>
        <a:p>
          <a:endParaRPr lang="ru-RU"/>
        </a:p>
      </dgm:t>
    </dgm:pt>
    <dgm:pt modelId="{1279BB2F-6FE7-4CB9-B5F8-6A42B78DC0B7}" type="pres">
      <dgm:prSet presAssocID="{0CAA3487-22A6-4A35-B455-314614249A99}" presName="node" presStyleLbl="node1" presStyleIdx="2" presStyleCnt="3" custScaleX="158928" custScaleY="80513" custRadScaleRad="134773" custRadScaleInc="19402">
        <dgm:presLayoutVars>
          <dgm:bulletEnabled val="1"/>
        </dgm:presLayoutVars>
      </dgm:prSet>
      <dgm:spPr/>
      <dgm:t>
        <a:bodyPr/>
        <a:lstStyle/>
        <a:p>
          <a:endParaRPr lang="ru-RU"/>
        </a:p>
      </dgm:t>
    </dgm:pt>
  </dgm:ptLst>
  <dgm:cxnLst>
    <dgm:cxn modelId="{EDD10629-02D9-433E-957A-A2CC6961379A}" type="presOf" srcId="{B2528E28-B468-4AB3-9E50-0287C45A6F06}" destId="{BAE648CA-2D01-4E9E-AC37-EC9735497D64}" srcOrd="0" destOrd="0" presId="urn:microsoft.com/office/officeart/2005/8/layout/radial4"/>
    <dgm:cxn modelId="{32411232-9CFF-4CF1-A654-6C83452E4BA6}" type="presOf" srcId="{8A83C14C-8347-4780-9C38-25E6528A4D04}" destId="{E6E49865-8CA5-4E07-AD5E-DFF12D2A612C}" srcOrd="0" destOrd="0" presId="urn:microsoft.com/office/officeart/2005/8/layout/radial4"/>
    <dgm:cxn modelId="{B57B95B8-5C9D-46D4-91E4-5A20DF805FEB}" type="presOf" srcId="{C3D9A840-86CD-4934-8DD3-EB254FF0C0B8}" destId="{3A9F1617-B586-47BB-8551-3D08CBDF1BD6}" srcOrd="0" destOrd="0" presId="urn:microsoft.com/office/officeart/2005/8/layout/radial4"/>
    <dgm:cxn modelId="{8E01ADED-CBDC-4269-B31A-EDF33902F498}" type="presOf" srcId="{9E3C04FD-3166-4BEA-A14A-C2B4E20F4544}" destId="{12024BD6-B77E-4D6C-A82D-6E5F89F2A69D}" srcOrd="0" destOrd="0" presId="urn:microsoft.com/office/officeart/2005/8/layout/radial4"/>
    <dgm:cxn modelId="{1DF645A8-D736-41E9-8A76-1E0BA932D34B}" type="presOf" srcId="{8FF3895A-0BEB-447E-9B50-CCE0563C5672}" destId="{A98FF2FA-9D47-494B-8F0D-5C3391227B72}" srcOrd="0" destOrd="0" presId="urn:microsoft.com/office/officeart/2005/8/layout/radial4"/>
    <dgm:cxn modelId="{202C49F4-F3BE-4CEF-A7CC-7DEE47B0F003}" type="presOf" srcId="{6957C2C6-19F6-4F46-9273-02053BBC8EF5}" destId="{025B2498-84BB-48AD-853B-EDE0C16B08DF}" srcOrd="0" destOrd="0" presId="urn:microsoft.com/office/officeart/2005/8/layout/radial4"/>
    <dgm:cxn modelId="{C4F73F53-D2CD-4708-915C-E01F8ECD5B2E}" type="presOf" srcId="{0CAA3487-22A6-4A35-B455-314614249A99}" destId="{1279BB2F-6FE7-4CB9-B5F8-6A42B78DC0B7}" srcOrd="0" destOrd="0" presId="urn:microsoft.com/office/officeart/2005/8/layout/radial4"/>
    <dgm:cxn modelId="{44E28941-3416-4809-8B36-D1AEF1BE440C}" srcId="{C3D9A840-86CD-4934-8DD3-EB254FF0C0B8}" destId="{0CAA3487-22A6-4A35-B455-314614249A99}" srcOrd="2" destOrd="0" parTransId="{8FF3895A-0BEB-447E-9B50-CCE0563C5672}" sibTransId="{ED1A11A2-02AA-4F4B-8080-46935093FDD6}"/>
    <dgm:cxn modelId="{DBC31C13-5AE6-4861-ACC7-A068DB3B4369}" srcId="{C3D9A840-86CD-4934-8DD3-EB254FF0C0B8}" destId="{B2528E28-B468-4AB3-9E50-0287C45A6F06}" srcOrd="1" destOrd="0" parTransId="{9E3C04FD-3166-4BEA-A14A-C2B4E20F4544}" sibTransId="{7D58309F-4261-4DC1-8F1B-62B1037D5F28}"/>
    <dgm:cxn modelId="{6AD47A91-76AB-4765-9A80-EDF61D9F91B6}" srcId="{C3D9A840-86CD-4934-8DD3-EB254FF0C0B8}" destId="{6957C2C6-19F6-4F46-9273-02053BBC8EF5}" srcOrd="0" destOrd="0" parTransId="{8A83C14C-8347-4780-9C38-25E6528A4D04}" sibTransId="{AB137EF7-48F8-411D-82B3-093B54595350}"/>
    <dgm:cxn modelId="{DBBF77BC-7E6B-498C-9DD1-D33F34CD61F4}" srcId="{BFA4237C-9D6A-4859-8207-6D8AA72EE3A4}" destId="{C3D9A840-86CD-4934-8DD3-EB254FF0C0B8}" srcOrd="0" destOrd="0" parTransId="{D92D75A8-B139-4AD5-9B04-A5FE37B8167B}" sibTransId="{4392CE94-5D38-4B53-970B-E6F97CDEFD9C}"/>
    <dgm:cxn modelId="{612820A1-75D6-44A0-85F7-D2459ADD8F48}" type="presOf" srcId="{BFA4237C-9D6A-4859-8207-6D8AA72EE3A4}" destId="{1EA2AFCA-C116-4F33-A9FF-DB065164867F}" srcOrd="0" destOrd="0" presId="urn:microsoft.com/office/officeart/2005/8/layout/radial4"/>
    <dgm:cxn modelId="{3A6F922D-D6B1-4A2C-B95F-95477732E3A7}" type="presParOf" srcId="{1EA2AFCA-C116-4F33-A9FF-DB065164867F}" destId="{3A9F1617-B586-47BB-8551-3D08CBDF1BD6}" srcOrd="0" destOrd="0" presId="urn:microsoft.com/office/officeart/2005/8/layout/radial4"/>
    <dgm:cxn modelId="{AD9DF1D5-5569-4ED8-8F06-E3E0BDDED977}" type="presParOf" srcId="{1EA2AFCA-C116-4F33-A9FF-DB065164867F}" destId="{E6E49865-8CA5-4E07-AD5E-DFF12D2A612C}" srcOrd="1" destOrd="0" presId="urn:microsoft.com/office/officeart/2005/8/layout/radial4"/>
    <dgm:cxn modelId="{A4DDD706-FA22-4D63-8920-B2CCCFD052C3}" type="presParOf" srcId="{1EA2AFCA-C116-4F33-A9FF-DB065164867F}" destId="{025B2498-84BB-48AD-853B-EDE0C16B08DF}" srcOrd="2" destOrd="0" presId="urn:microsoft.com/office/officeart/2005/8/layout/radial4"/>
    <dgm:cxn modelId="{DF81FC90-F99B-42E6-88CE-96116CF8CB38}" type="presParOf" srcId="{1EA2AFCA-C116-4F33-A9FF-DB065164867F}" destId="{12024BD6-B77E-4D6C-A82D-6E5F89F2A69D}" srcOrd="3" destOrd="0" presId="urn:microsoft.com/office/officeart/2005/8/layout/radial4"/>
    <dgm:cxn modelId="{DD5E1AD3-9FFC-4293-B090-D034EFAB82A7}" type="presParOf" srcId="{1EA2AFCA-C116-4F33-A9FF-DB065164867F}" destId="{BAE648CA-2D01-4E9E-AC37-EC9735497D64}" srcOrd="4" destOrd="0" presId="urn:microsoft.com/office/officeart/2005/8/layout/radial4"/>
    <dgm:cxn modelId="{9EEB1F89-41AB-4134-8CFD-420DE7A7AA0D}" type="presParOf" srcId="{1EA2AFCA-C116-4F33-A9FF-DB065164867F}" destId="{A98FF2FA-9D47-494B-8F0D-5C3391227B72}" srcOrd="5" destOrd="0" presId="urn:microsoft.com/office/officeart/2005/8/layout/radial4"/>
    <dgm:cxn modelId="{1C872234-7B5A-412D-80E2-39F4EF3EC746}" type="presParOf" srcId="{1EA2AFCA-C116-4F33-A9FF-DB065164867F}" destId="{1279BB2F-6FE7-4CB9-B5F8-6A42B78DC0B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107D7644-2728-4627-B998-B2EB1C507056}" type="datetimeFigureOut">
              <a:rPr lang="ru-RU" smtClean="0"/>
              <a:t>26.06.2017</a:t>
            </a:fld>
            <a:endParaRPr lang="ru-RU"/>
          </a:p>
        </p:txBody>
      </p:sp>
      <p:sp>
        <p:nvSpPr>
          <p:cNvPr id="4" name="Нижний колонтитул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2447963D-50D5-4F37-B570-F3E350FA8D13}" type="slidenum">
              <a:rPr lang="ru-RU" smtClean="0"/>
              <a:t>‹#›</a:t>
            </a:fld>
            <a:endParaRPr lang="ru-RU"/>
          </a:p>
        </p:txBody>
      </p:sp>
    </p:spTree>
    <p:extLst>
      <p:ext uri="{BB962C8B-B14F-4D97-AF65-F5344CB8AC3E}">
        <p14:creationId xmlns:p14="http://schemas.microsoft.com/office/powerpoint/2010/main" val="3998204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E7F8AA-E214-4E57-9651-40138605E1D6}" type="datetimeFigureOut">
              <a:rPr lang="ru-RU"/>
              <a:pPr>
                <a:defRPr/>
              </a:pPr>
              <a:t>26.06.2017</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3FF1A09-AE24-4FA4-826F-E627823D58E0}" type="slidenum">
              <a:rPr lang="ru-RU"/>
              <a:pPr>
                <a:defRPr/>
              </a:pPr>
              <a:t>‹#›</a:t>
            </a:fld>
            <a:endParaRPr lang="ru-RU"/>
          </a:p>
        </p:txBody>
      </p:sp>
    </p:spTree>
    <p:extLst>
      <p:ext uri="{BB962C8B-B14F-4D97-AF65-F5344CB8AC3E}">
        <p14:creationId xmlns:p14="http://schemas.microsoft.com/office/powerpoint/2010/main" val="411921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a:t>
            </a:fld>
            <a:endParaRPr lang="ru-RU"/>
          </a:p>
        </p:txBody>
      </p:sp>
    </p:spTree>
    <p:extLst>
      <p:ext uri="{BB962C8B-B14F-4D97-AF65-F5344CB8AC3E}">
        <p14:creationId xmlns:p14="http://schemas.microsoft.com/office/powerpoint/2010/main" val="127502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11</a:t>
            </a:fld>
            <a:endParaRPr lang="ru-RU"/>
          </a:p>
        </p:txBody>
      </p:sp>
    </p:spTree>
    <p:extLst>
      <p:ext uri="{BB962C8B-B14F-4D97-AF65-F5344CB8AC3E}">
        <p14:creationId xmlns:p14="http://schemas.microsoft.com/office/powerpoint/2010/main" val="233334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12</a:t>
            </a:fld>
            <a:endParaRPr lang="ru-RU"/>
          </a:p>
        </p:txBody>
      </p:sp>
    </p:spTree>
    <p:extLst>
      <p:ext uri="{BB962C8B-B14F-4D97-AF65-F5344CB8AC3E}">
        <p14:creationId xmlns:p14="http://schemas.microsoft.com/office/powerpoint/2010/main" val="25737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13</a:t>
            </a:fld>
            <a:endParaRPr lang="ru-RU"/>
          </a:p>
        </p:txBody>
      </p:sp>
    </p:spTree>
    <p:extLst>
      <p:ext uri="{BB962C8B-B14F-4D97-AF65-F5344CB8AC3E}">
        <p14:creationId xmlns:p14="http://schemas.microsoft.com/office/powerpoint/2010/main" val="424358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14</a:t>
            </a:fld>
            <a:endParaRPr lang="ru-RU"/>
          </a:p>
        </p:txBody>
      </p:sp>
    </p:spTree>
    <p:extLst>
      <p:ext uri="{BB962C8B-B14F-4D97-AF65-F5344CB8AC3E}">
        <p14:creationId xmlns:p14="http://schemas.microsoft.com/office/powerpoint/2010/main" val="126625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15</a:t>
            </a:fld>
            <a:endParaRPr lang="ru-RU"/>
          </a:p>
        </p:txBody>
      </p:sp>
    </p:spTree>
    <p:extLst>
      <p:ext uri="{BB962C8B-B14F-4D97-AF65-F5344CB8AC3E}">
        <p14:creationId xmlns:p14="http://schemas.microsoft.com/office/powerpoint/2010/main" val="995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16</a:t>
            </a:fld>
            <a:endParaRPr lang="ru-RU"/>
          </a:p>
        </p:txBody>
      </p:sp>
    </p:spTree>
    <p:extLst>
      <p:ext uri="{BB962C8B-B14F-4D97-AF65-F5344CB8AC3E}">
        <p14:creationId xmlns:p14="http://schemas.microsoft.com/office/powerpoint/2010/main" val="395155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17</a:t>
            </a:fld>
            <a:endParaRPr lang="ru-RU"/>
          </a:p>
        </p:txBody>
      </p:sp>
    </p:spTree>
    <p:extLst>
      <p:ext uri="{BB962C8B-B14F-4D97-AF65-F5344CB8AC3E}">
        <p14:creationId xmlns:p14="http://schemas.microsoft.com/office/powerpoint/2010/main" val="265403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18</a:t>
            </a:fld>
            <a:endParaRPr lang="ru-RU"/>
          </a:p>
        </p:txBody>
      </p:sp>
    </p:spTree>
    <p:extLst>
      <p:ext uri="{BB962C8B-B14F-4D97-AF65-F5344CB8AC3E}">
        <p14:creationId xmlns:p14="http://schemas.microsoft.com/office/powerpoint/2010/main" val="3351735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19</a:t>
            </a:fld>
            <a:endParaRPr lang="ru-RU"/>
          </a:p>
        </p:txBody>
      </p:sp>
    </p:spTree>
    <p:extLst>
      <p:ext uri="{BB962C8B-B14F-4D97-AF65-F5344CB8AC3E}">
        <p14:creationId xmlns:p14="http://schemas.microsoft.com/office/powerpoint/2010/main" val="220156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20</a:t>
            </a:fld>
            <a:endParaRPr lang="ru-RU"/>
          </a:p>
        </p:txBody>
      </p:sp>
    </p:spTree>
    <p:extLst>
      <p:ext uri="{BB962C8B-B14F-4D97-AF65-F5344CB8AC3E}">
        <p14:creationId xmlns:p14="http://schemas.microsoft.com/office/powerpoint/2010/main" val="312068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a:t>
            </a:fld>
            <a:endParaRPr lang="ru-RU"/>
          </a:p>
        </p:txBody>
      </p:sp>
    </p:spTree>
    <p:extLst>
      <p:ext uri="{BB962C8B-B14F-4D97-AF65-F5344CB8AC3E}">
        <p14:creationId xmlns:p14="http://schemas.microsoft.com/office/powerpoint/2010/main" val="109843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21</a:t>
            </a:fld>
            <a:endParaRPr lang="ru-RU"/>
          </a:p>
        </p:txBody>
      </p:sp>
    </p:spTree>
    <p:extLst>
      <p:ext uri="{BB962C8B-B14F-4D97-AF65-F5344CB8AC3E}">
        <p14:creationId xmlns:p14="http://schemas.microsoft.com/office/powerpoint/2010/main" val="975582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22</a:t>
            </a:fld>
            <a:endParaRPr lang="ru-RU"/>
          </a:p>
        </p:txBody>
      </p:sp>
    </p:spTree>
    <p:extLst>
      <p:ext uri="{BB962C8B-B14F-4D97-AF65-F5344CB8AC3E}">
        <p14:creationId xmlns:p14="http://schemas.microsoft.com/office/powerpoint/2010/main" val="391530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23</a:t>
            </a:fld>
            <a:endParaRPr lang="ru-RU"/>
          </a:p>
        </p:txBody>
      </p:sp>
    </p:spTree>
    <p:extLst>
      <p:ext uri="{BB962C8B-B14F-4D97-AF65-F5344CB8AC3E}">
        <p14:creationId xmlns:p14="http://schemas.microsoft.com/office/powerpoint/2010/main" val="585293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24</a:t>
            </a:fld>
            <a:endParaRPr lang="ru-RU"/>
          </a:p>
        </p:txBody>
      </p:sp>
    </p:spTree>
    <p:extLst>
      <p:ext uri="{BB962C8B-B14F-4D97-AF65-F5344CB8AC3E}">
        <p14:creationId xmlns:p14="http://schemas.microsoft.com/office/powerpoint/2010/main" val="1929335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25</a:t>
            </a:fld>
            <a:endParaRPr lang="ru-RU"/>
          </a:p>
        </p:txBody>
      </p:sp>
    </p:spTree>
    <p:extLst>
      <p:ext uri="{BB962C8B-B14F-4D97-AF65-F5344CB8AC3E}">
        <p14:creationId xmlns:p14="http://schemas.microsoft.com/office/powerpoint/2010/main" val="428135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474F0-4F7B-402E-BAD1-E6AA7D4B5854}" type="slidenum">
              <a:rPr lang="ru-RU" altLang="ru-RU" smtClean="0"/>
              <a:pPr>
                <a:spcBef>
                  <a:spcPct val="0"/>
                </a:spcBef>
              </a:pPr>
              <a:t>26</a:t>
            </a:fld>
            <a:endParaRPr lang="ru-RU" altLang="ru-RU"/>
          </a:p>
        </p:txBody>
      </p:sp>
    </p:spTree>
    <p:extLst>
      <p:ext uri="{BB962C8B-B14F-4D97-AF65-F5344CB8AC3E}">
        <p14:creationId xmlns:p14="http://schemas.microsoft.com/office/powerpoint/2010/main" val="371764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27</a:t>
            </a:fld>
            <a:endParaRPr lang="ru-RU"/>
          </a:p>
        </p:txBody>
      </p:sp>
    </p:spTree>
    <p:extLst>
      <p:ext uri="{BB962C8B-B14F-4D97-AF65-F5344CB8AC3E}">
        <p14:creationId xmlns:p14="http://schemas.microsoft.com/office/powerpoint/2010/main" val="380392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28</a:t>
            </a:fld>
            <a:endParaRPr lang="ru-RU"/>
          </a:p>
        </p:txBody>
      </p:sp>
    </p:spTree>
    <p:extLst>
      <p:ext uri="{BB962C8B-B14F-4D97-AF65-F5344CB8AC3E}">
        <p14:creationId xmlns:p14="http://schemas.microsoft.com/office/powerpoint/2010/main" val="2613549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29</a:t>
            </a:fld>
            <a:endParaRPr lang="ru-RU"/>
          </a:p>
        </p:txBody>
      </p:sp>
    </p:spTree>
    <p:extLst>
      <p:ext uri="{BB962C8B-B14F-4D97-AF65-F5344CB8AC3E}">
        <p14:creationId xmlns:p14="http://schemas.microsoft.com/office/powerpoint/2010/main" val="331833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30</a:t>
            </a:fld>
            <a:endParaRPr lang="ru-RU"/>
          </a:p>
        </p:txBody>
      </p:sp>
    </p:spTree>
    <p:extLst>
      <p:ext uri="{BB962C8B-B14F-4D97-AF65-F5344CB8AC3E}">
        <p14:creationId xmlns:p14="http://schemas.microsoft.com/office/powerpoint/2010/main" val="81962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a:t>
            </a:fld>
            <a:endParaRPr lang="ru-RU"/>
          </a:p>
        </p:txBody>
      </p:sp>
    </p:spTree>
    <p:extLst>
      <p:ext uri="{BB962C8B-B14F-4D97-AF65-F5344CB8AC3E}">
        <p14:creationId xmlns:p14="http://schemas.microsoft.com/office/powerpoint/2010/main" val="841786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31</a:t>
            </a:fld>
            <a:endParaRPr lang="ru-RU"/>
          </a:p>
        </p:txBody>
      </p:sp>
    </p:spTree>
    <p:extLst>
      <p:ext uri="{BB962C8B-B14F-4D97-AF65-F5344CB8AC3E}">
        <p14:creationId xmlns:p14="http://schemas.microsoft.com/office/powerpoint/2010/main" val="3288320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32</a:t>
            </a:fld>
            <a:endParaRPr lang="ru-RU"/>
          </a:p>
        </p:txBody>
      </p:sp>
    </p:spTree>
    <p:extLst>
      <p:ext uri="{BB962C8B-B14F-4D97-AF65-F5344CB8AC3E}">
        <p14:creationId xmlns:p14="http://schemas.microsoft.com/office/powerpoint/2010/main" val="1423844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33</a:t>
            </a:fld>
            <a:endParaRPr lang="ru-RU"/>
          </a:p>
        </p:txBody>
      </p:sp>
    </p:spTree>
    <p:extLst>
      <p:ext uri="{BB962C8B-B14F-4D97-AF65-F5344CB8AC3E}">
        <p14:creationId xmlns:p14="http://schemas.microsoft.com/office/powerpoint/2010/main" val="57475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34</a:t>
            </a:fld>
            <a:endParaRPr lang="ru-RU"/>
          </a:p>
        </p:txBody>
      </p:sp>
    </p:spTree>
    <p:extLst>
      <p:ext uri="{BB962C8B-B14F-4D97-AF65-F5344CB8AC3E}">
        <p14:creationId xmlns:p14="http://schemas.microsoft.com/office/powerpoint/2010/main" val="2292662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35</a:t>
            </a:fld>
            <a:endParaRPr lang="ru-RU"/>
          </a:p>
        </p:txBody>
      </p:sp>
    </p:spTree>
    <p:extLst>
      <p:ext uri="{BB962C8B-B14F-4D97-AF65-F5344CB8AC3E}">
        <p14:creationId xmlns:p14="http://schemas.microsoft.com/office/powerpoint/2010/main" val="3194771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36</a:t>
            </a:fld>
            <a:endParaRPr lang="ru-RU"/>
          </a:p>
        </p:txBody>
      </p:sp>
    </p:spTree>
    <p:extLst>
      <p:ext uri="{BB962C8B-B14F-4D97-AF65-F5344CB8AC3E}">
        <p14:creationId xmlns:p14="http://schemas.microsoft.com/office/powerpoint/2010/main" val="529903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37</a:t>
            </a:fld>
            <a:endParaRPr lang="ru-RU"/>
          </a:p>
        </p:txBody>
      </p:sp>
    </p:spTree>
    <p:extLst>
      <p:ext uri="{BB962C8B-B14F-4D97-AF65-F5344CB8AC3E}">
        <p14:creationId xmlns:p14="http://schemas.microsoft.com/office/powerpoint/2010/main" val="3096655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38</a:t>
            </a:fld>
            <a:endParaRPr lang="ru-RU"/>
          </a:p>
        </p:txBody>
      </p:sp>
    </p:spTree>
    <p:extLst>
      <p:ext uri="{BB962C8B-B14F-4D97-AF65-F5344CB8AC3E}">
        <p14:creationId xmlns:p14="http://schemas.microsoft.com/office/powerpoint/2010/main" val="489398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39</a:t>
            </a:fld>
            <a:endParaRPr lang="ru-RU"/>
          </a:p>
        </p:txBody>
      </p:sp>
    </p:spTree>
    <p:extLst>
      <p:ext uri="{BB962C8B-B14F-4D97-AF65-F5344CB8AC3E}">
        <p14:creationId xmlns:p14="http://schemas.microsoft.com/office/powerpoint/2010/main" val="4082289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40</a:t>
            </a:fld>
            <a:endParaRPr lang="ru-RU"/>
          </a:p>
        </p:txBody>
      </p:sp>
    </p:spTree>
    <p:extLst>
      <p:ext uri="{BB962C8B-B14F-4D97-AF65-F5344CB8AC3E}">
        <p14:creationId xmlns:p14="http://schemas.microsoft.com/office/powerpoint/2010/main" val="190804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a:t>
            </a:fld>
            <a:endParaRPr lang="ru-RU"/>
          </a:p>
        </p:txBody>
      </p:sp>
    </p:spTree>
    <p:extLst>
      <p:ext uri="{BB962C8B-B14F-4D97-AF65-F5344CB8AC3E}">
        <p14:creationId xmlns:p14="http://schemas.microsoft.com/office/powerpoint/2010/main" val="2888625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41</a:t>
            </a:fld>
            <a:endParaRPr lang="ru-RU"/>
          </a:p>
        </p:txBody>
      </p:sp>
    </p:spTree>
    <p:extLst>
      <p:ext uri="{BB962C8B-B14F-4D97-AF65-F5344CB8AC3E}">
        <p14:creationId xmlns:p14="http://schemas.microsoft.com/office/powerpoint/2010/main" val="2242324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42</a:t>
            </a:fld>
            <a:endParaRPr lang="ru-RU"/>
          </a:p>
        </p:txBody>
      </p:sp>
    </p:spTree>
    <p:extLst>
      <p:ext uri="{BB962C8B-B14F-4D97-AF65-F5344CB8AC3E}">
        <p14:creationId xmlns:p14="http://schemas.microsoft.com/office/powerpoint/2010/main" val="2497677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43</a:t>
            </a:fld>
            <a:endParaRPr lang="ru-RU"/>
          </a:p>
        </p:txBody>
      </p:sp>
    </p:spTree>
    <p:extLst>
      <p:ext uri="{BB962C8B-B14F-4D97-AF65-F5344CB8AC3E}">
        <p14:creationId xmlns:p14="http://schemas.microsoft.com/office/powerpoint/2010/main" val="3643755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44</a:t>
            </a:fld>
            <a:endParaRPr lang="ru-RU"/>
          </a:p>
        </p:txBody>
      </p:sp>
    </p:spTree>
    <p:extLst>
      <p:ext uri="{BB962C8B-B14F-4D97-AF65-F5344CB8AC3E}">
        <p14:creationId xmlns:p14="http://schemas.microsoft.com/office/powerpoint/2010/main" val="3647492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45</a:t>
            </a:fld>
            <a:endParaRPr lang="ru-RU"/>
          </a:p>
        </p:txBody>
      </p:sp>
    </p:spTree>
    <p:extLst>
      <p:ext uri="{BB962C8B-B14F-4D97-AF65-F5344CB8AC3E}">
        <p14:creationId xmlns:p14="http://schemas.microsoft.com/office/powerpoint/2010/main" val="723840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46</a:t>
            </a:fld>
            <a:endParaRPr lang="ru-RU"/>
          </a:p>
        </p:txBody>
      </p:sp>
    </p:spTree>
    <p:extLst>
      <p:ext uri="{BB962C8B-B14F-4D97-AF65-F5344CB8AC3E}">
        <p14:creationId xmlns:p14="http://schemas.microsoft.com/office/powerpoint/2010/main" val="2756687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47</a:t>
            </a:fld>
            <a:endParaRPr lang="ru-RU"/>
          </a:p>
        </p:txBody>
      </p:sp>
    </p:spTree>
    <p:extLst>
      <p:ext uri="{BB962C8B-B14F-4D97-AF65-F5344CB8AC3E}">
        <p14:creationId xmlns:p14="http://schemas.microsoft.com/office/powerpoint/2010/main" val="1746562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48</a:t>
            </a:fld>
            <a:endParaRPr lang="ru-RU"/>
          </a:p>
        </p:txBody>
      </p:sp>
    </p:spTree>
    <p:extLst>
      <p:ext uri="{BB962C8B-B14F-4D97-AF65-F5344CB8AC3E}">
        <p14:creationId xmlns:p14="http://schemas.microsoft.com/office/powerpoint/2010/main" val="3417662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49</a:t>
            </a:fld>
            <a:endParaRPr lang="ru-RU"/>
          </a:p>
        </p:txBody>
      </p:sp>
    </p:spTree>
    <p:extLst>
      <p:ext uri="{BB962C8B-B14F-4D97-AF65-F5344CB8AC3E}">
        <p14:creationId xmlns:p14="http://schemas.microsoft.com/office/powerpoint/2010/main" val="768064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50</a:t>
            </a:fld>
            <a:endParaRPr lang="ru-RU"/>
          </a:p>
        </p:txBody>
      </p:sp>
    </p:spTree>
    <p:extLst>
      <p:ext uri="{BB962C8B-B14F-4D97-AF65-F5344CB8AC3E}">
        <p14:creationId xmlns:p14="http://schemas.microsoft.com/office/powerpoint/2010/main" val="394139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a:t>
            </a:fld>
            <a:endParaRPr lang="ru-RU"/>
          </a:p>
        </p:txBody>
      </p:sp>
    </p:spTree>
    <p:extLst>
      <p:ext uri="{BB962C8B-B14F-4D97-AF65-F5344CB8AC3E}">
        <p14:creationId xmlns:p14="http://schemas.microsoft.com/office/powerpoint/2010/main" val="1931156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51</a:t>
            </a:fld>
            <a:endParaRPr lang="ru-RU"/>
          </a:p>
        </p:txBody>
      </p:sp>
    </p:spTree>
    <p:extLst>
      <p:ext uri="{BB962C8B-B14F-4D97-AF65-F5344CB8AC3E}">
        <p14:creationId xmlns:p14="http://schemas.microsoft.com/office/powerpoint/2010/main" val="3684964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52</a:t>
            </a:fld>
            <a:endParaRPr lang="ru-RU"/>
          </a:p>
        </p:txBody>
      </p:sp>
    </p:spTree>
    <p:extLst>
      <p:ext uri="{BB962C8B-B14F-4D97-AF65-F5344CB8AC3E}">
        <p14:creationId xmlns:p14="http://schemas.microsoft.com/office/powerpoint/2010/main" val="188693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53</a:t>
            </a:fld>
            <a:endParaRPr lang="ru-RU"/>
          </a:p>
        </p:txBody>
      </p:sp>
    </p:spTree>
    <p:extLst>
      <p:ext uri="{BB962C8B-B14F-4D97-AF65-F5344CB8AC3E}">
        <p14:creationId xmlns:p14="http://schemas.microsoft.com/office/powerpoint/2010/main" val="3604849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54</a:t>
            </a:fld>
            <a:endParaRPr lang="ru-RU"/>
          </a:p>
        </p:txBody>
      </p:sp>
    </p:spTree>
    <p:extLst>
      <p:ext uri="{BB962C8B-B14F-4D97-AF65-F5344CB8AC3E}">
        <p14:creationId xmlns:p14="http://schemas.microsoft.com/office/powerpoint/2010/main" val="184548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55</a:t>
            </a:fld>
            <a:endParaRPr lang="ru-RU"/>
          </a:p>
        </p:txBody>
      </p:sp>
    </p:spTree>
    <p:extLst>
      <p:ext uri="{BB962C8B-B14F-4D97-AF65-F5344CB8AC3E}">
        <p14:creationId xmlns:p14="http://schemas.microsoft.com/office/powerpoint/2010/main" val="3396691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56</a:t>
            </a:fld>
            <a:endParaRPr lang="ru-RU"/>
          </a:p>
        </p:txBody>
      </p:sp>
    </p:spTree>
    <p:extLst>
      <p:ext uri="{BB962C8B-B14F-4D97-AF65-F5344CB8AC3E}">
        <p14:creationId xmlns:p14="http://schemas.microsoft.com/office/powerpoint/2010/main" val="3883562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57</a:t>
            </a:fld>
            <a:endParaRPr lang="ru-RU"/>
          </a:p>
        </p:txBody>
      </p:sp>
    </p:spTree>
    <p:extLst>
      <p:ext uri="{BB962C8B-B14F-4D97-AF65-F5344CB8AC3E}">
        <p14:creationId xmlns:p14="http://schemas.microsoft.com/office/powerpoint/2010/main" val="2151527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58</a:t>
            </a:fld>
            <a:endParaRPr lang="ru-RU"/>
          </a:p>
        </p:txBody>
      </p:sp>
    </p:spTree>
    <p:extLst>
      <p:ext uri="{BB962C8B-B14F-4D97-AF65-F5344CB8AC3E}">
        <p14:creationId xmlns:p14="http://schemas.microsoft.com/office/powerpoint/2010/main" val="2300867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59</a:t>
            </a:fld>
            <a:endParaRPr lang="ru-RU"/>
          </a:p>
        </p:txBody>
      </p:sp>
    </p:spTree>
    <p:extLst>
      <p:ext uri="{BB962C8B-B14F-4D97-AF65-F5344CB8AC3E}">
        <p14:creationId xmlns:p14="http://schemas.microsoft.com/office/powerpoint/2010/main" val="1695281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60</a:t>
            </a:fld>
            <a:endParaRPr lang="ru-RU"/>
          </a:p>
        </p:txBody>
      </p:sp>
    </p:spTree>
    <p:extLst>
      <p:ext uri="{BB962C8B-B14F-4D97-AF65-F5344CB8AC3E}">
        <p14:creationId xmlns:p14="http://schemas.microsoft.com/office/powerpoint/2010/main" val="122252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7</a:t>
            </a:fld>
            <a:endParaRPr lang="ru-RU"/>
          </a:p>
        </p:txBody>
      </p:sp>
    </p:spTree>
    <p:extLst>
      <p:ext uri="{BB962C8B-B14F-4D97-AF65-F5344CB8AC3E}">
        <p14:creationId xmlns:p14="http://schemas.microsoft.com/office/powerpoint/2010/main" val="2667601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61</a:t>
            </a:fld>
            <a:endParaRPr lang="ru-RU"/>
          </a:p>
        </p:txBody>
      </p:sp>
    </p:spTree>
    <p:extLst>
      <p:ext uri="{BB962C8B-B14F-4D97-AF65-F5344CB8AC3E}">
        <p14:creationId xmlns:p14="http://schemas.microsoft.com/office/powerpoint/2010/main" val="4015336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62</a:t>
            </a:fld>
            <a:endParaRPr lang="ru-RU"/>
          </a:p>
        </p:txBody>
      </p:sp>
    </p:spTree>
    <p:extLst>
      <p:ext uri="{BB962C8B-B14F-4D97-AF65-F5344CB8AC3E}">
        <p14:creationId xmlns:p14="http://schemas.microsoft.com/office/powerpoint/2010/main" val="1381386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63</a:t>
            </a:fld>
            <a:endParaRPr lang="ru-RU"/>
          </a:p>
        </p:txBody>
      </p:sp>
    </p:spTree>
    <p:extLst>
      <p:ext uri="{BB962C8B-B14F-4D97-AF65-F5344CB8AC3E}">
        <p14:creationId xmlns:p14="http://schemas.microsoft.com/office/powerpoint/2010/main" val="613050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64</a:t>
            </a:fld>
            <a:endParaRPr lang="ru-RU"/>
          </a:p>
        </p:txBody>
      </p:sp>
    </p:spTree>
    <p:extLst>
      <p:ext uri="{BB962C8B-B14F-4D97-AF65-F5344CB8AC3E}">
        <p14:creationId xmlns:p14="http://schemas.microsoft.com/office/powerpoint/2010/main" val="3090278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65</a:t>
            </a:fld>
            <a:endParaRPr lang="ru-RU"/>
          </a:p>
        </p:txBody>
      </p:sp>
    </p:spTree>
    <p:extLst>
      <p:ext uri="{BB962C8B-B14F-4D97-AF65-F5344CB8AC3E}">
        <p14:creationId xmlns:p14="http://schemas.microsoft.com/office/powerpoint/2010/main" val="143069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8</a:t>
            </a:fld>
            <a:endParaRPr lang="ru-RU"/>
          </a:p>
        </p:txBody>
      </p:sp>
    </p:spTree>
    <p:extLst>
      <p:ext uri="{BB962C8B-B14F-4D97-AF65-F5344CB8AC3E}">
        <p14:creationId xmlns:p14="http://schemas.microsoft.com/office/powerpoint/2010/main" val="275386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9</a:t>
            </a:fld>
            <a:endParaRPr lang="ru-RU"/>
          </a:p>
        </p:txBody>
      </p:sp>
    </p:spTree>
    <p:extLst>
      <p:ext uri="{BB962C8B-B14F-4D97-AF65-F5344CB8AC3E}">
        <p14:creationId xmlns:p14="http://schemas.microsoft.com/office/powerpoint/2010/main" val="11630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94F8E19D-02CB-4A6C-B494-179D33E4B8FA}" type="slidenum">
              <a:rPr lang="ru-RU" smtClean="0"/>
              <a:pPr>
                <a:defRPr/>
              </a:pPr>
              <a:t>10</a:t>
            </a:fld>
            <a:endParaRPr lang="ru-RU"/>
          </a:p>
        </p:txBody>
      </p:sp>
    </p:spTree>
    <p:extLst>
      <p:ext uri="{BB962C8B-B14F-4D97-AF65-F5344CB8AC3E}">
        <p14:creationId xmlns:p14="http://schemas.microsoft.com/office/powerpoint/2010/main" val="371544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fld id="{E3270839-DE4E-4911-BF52-D8E02A9E25B2}" type="datetime1">
              <a:rPr lang="ru-RU"/>
              <a:pPr>
                <a:defRPr/>
              </a:pPr>
              <a:t>26.06.2017</a:t>
            </a:fld>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10D47556-22FF-4938-95C9-66CB051B55D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226F993-FA96-4CE6-8160-D611FD80B44F}" type="datetime1">
              <a:rPr lang="ru-RU"/>
              <a:pPr>
                <a:defRPr/>
              </a:pPr>
              <a:t>26.06.2017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45620D3-180B-4065-BE29-239B2849F4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Равнобедренный треугольник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ая соединительная линия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04D3B48E-1584-4958-B998-76B99AAAB1EE}" type="datetime1">
              <a:rPr lang="ru-RU"/>
              <a:pPr>
                <a:defRPr/>
              </a:pPr>
              <a:t>26.06.2017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726DAB9-8EE0-4A28-9E4D-65DFF7E0BAC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0F3A791-3EB5-4A49-8A14-C5D35B2D848D}" type="datetime1">
              <a:rPr lang="ru-RU"/>
              <a:pPr>
                <a:defRPr/>
              </a:pPr>
              <a:t>26.06.2017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1173533-7B46-4FA0-B04B-687F7779CC8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23A55FE5-B5EA-43CB-898F-8A47D1750705}" type="datetime1">
              <a:rPr lang="ru-RU"/>
              <a:pPr>
                <a:defRPr/>
              </a:pPr>
              <a:t>26.06.2017</a:t>
            </a:fld>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AE1D06B7-F825-4262-B24E-7E2A10EFA32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0555DCC-19EA-41C8-BF7B-A6F05525A869}" type="datetime1">
              <a:rPr lang="ru-RU"/>
              <a:pPr>
                <a:defRPr/>
              </a:pPr>
              <a:t>26.06.2017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539A6BC-E603-4BA5-AAF1-2EE2AB2F55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65B27CDA-0D13-49AF-B3C8-645C9FAB3A95}" type="datetime1">
              <a:rPr lang="ru-RU"/>
              <a:pPr>
                <a:defRPr/>
              </a:pPr>
              <a:t>26.06.2017</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F365BEE4-9E4B-4F68-B593-3F51ED05E68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13B7EE3A-5E82-4779-8E05-C78160B8875C}" type="datetime1">
              <a:rPr lang="ru-RU"/>
              <a:pPr>
                <a:defRPr/>
              </a:pPr>
              <a:t>26.06.2017</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D4EB537C-16B1-42C4-B56C-D0F514FC711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lstStyle>
          <a:p>
            <a:pPr>
              <a:defRPr/>
            </a:pPr>
            <a:fld id="{A178E5A0-D3FE-4D93-AEF9-1660E4B3E2EA}" type="datetime1">
              <a:rPr lang="ru-RU"/>
              <a:pPr>
                <a:defRPr/>
              </a:pPr>
              <a:t>26.06.2017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2FF4D49-3F98-4660-8986-00FA47866A4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Прямая соединительная линия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Равнобедренный треугольник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A4DE6A7C-3A10-4999-A450-B0B8146CB199}" type="datetime1">
              <a:rPr lang="ru-RU"/>
              <a:pPr>
                <a:defRPr/>
              </a:pPr>
              <a:t>26.06.2017</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5BE4A9F5-083C-404B-882B-3CF75910603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a:t>Образец текста</a:t>
            </a:r>
          </a:p>
        </p:txBody>
      </p:sp>
      <p:sp>
        <p:nvSpPr>
          <p:cNvPr id="8" name="Дата 4"/>
          <p:cNvSpPr>
            <a:spLocks noGrp="1"/>
          </p:cNvSpPr>
          <p:nvPr>
            <p:ph type="dt" sz="half" idx="10"/>
          </p:nvPr>
        </p:nvSpPr>
        <p:spPr/>
        <p:txBody>
          <a:bodyPr/>
          <a:lstStyle>
            <a:lvl1pPr>
              <a:defRPr/>
            </a:lvl1pPr>
          </a:lstStyle>
          <a:p>
            <a:pPr>
              <a:defRPr/>
            </a:pPr>
            <a:fld id="{8BFB92D6-D46F-4781-819D-14EF11812C0B}" type="datetime1">
              <a:rPr lang="ru-RU"/>
              <a:pPr>
                <a:defRPr/>
              </a:pPr>
              <a:t>26.06.2017</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10CF7670-848A-45C4-A0F3-43E6D2A1E9E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6147"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B23688DF-BF3F-49ED-A478-646908847588}" type="datetime1">
              <a:rPr lang="ru-RU"/>
              <a:pPr>
                <a:defRPr/>
              </a:pPr>
              <a:t>26.06.2017</a:t>
            </a:fld>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B8B6B86-1F02-4A03-B802-F53C00803509}" type="slidenum">
              <a:rPr lang="ru-RU"/>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21" r:id="rId1"/>
    <p:sldLayoutId id="2147483817" r:id="rId2"/>
    <p:sldLayoutId id="2147483822" r:id="rId3"/>
    <p:sldLayoutId id="2147483818" r:id="rId4"/>
    <p:sldLayoutId id="2147483819" r:id="rId5"/>
    <p:sldLayoutId id="2147483823" r:id="rId6"/>
    <p:sldLayoutId id="2147483824" r:id="rId7"/>
    <p:sldLayoutId id="2147483825" r:id="rId8"/>
    <p:sldLayoutId id="2147483826" r:id="rId9"/>
    <p:sldLayoutId id="2147483820" r:id="rId10"/>
    <p:sldLayoutId id="2147483827"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1173533-7B46-4FA0-B04B-687F7779CC8C}" type="slidenum">
              <a:rPr lang="ru-RU" smtClean="0"/>
              <a:pPr>
                <a:defRPr/>
              </a:pPr>
              <a:t>1</a:t>
            </a:fld>
            <a:endParaRPr lang="ru-RU"/>
          </a:p>
        </p:txBody>
      </p:sp>
      <p:sp>
        <p:nvSpPr>
          <p:cNvPr id="16" name="Заголовок 1"/>
          <p:cNvSpPr txBox="1">
            <a:spLocks/>
          </p:cNvSpPr>
          <p:nvPr/>
        </p:nvSpPr>
        <p:spPr bwMode="auto">
          <a:xfrm>
            <a:off x="1965960" y="1"/>
            <a:ext cx="7172385" cy="17008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a:lstStyle>
          <a:p>
            <a:r>
              <a:rPr lang="ru-RU" b="1" dirty="0" smtClean="0">
                <a:latin typeface="Myriad Pro Cond" pitchFamily="34" charset="0"/>
              </a:rPr>
              <a:t>Институт налогового менеджмента и экономики недвижимости</a:t>
            </a:r>
            <a:br>
              <a:rPr lang="ru-RU" b="1" dirty="0" smtClean="0">
                <a:latin typeface="Myriad Pro Cond" pitchFamily="34" charset="0"/>
              </a:rPr>
            </a:br>
            <a:endParaRPr lang="ru-RU" b="1" dirty="0">
              <a:latin typeface="Myriad Pro Cond" pitchFamily="34" charset="0"/>
            </a:endParaRPr>
          </a:p>
        </p:txBody>
      </p:sp>
      <p:sp>
        <p:nvSpPr>
          <p:cNvPr id="17" name="TextBox 16"/>
          <p:cNvSpPr txBox="1"/>
          <p:nvPr/>
        </p:nvSpPr>
        <p:spPr>
          <a:xfrm>
            <a:off x="1965960" y="931406"/>
            <a:ext cx="7202802" cy="2246769"/>
          </a:xfrm>
          <a:prstGeom prst="rect">
            <a:avLst/>
          </a:prstGeom>
          <a:noFill/>
        </p:spPr>
        <p:txBody>
          <a:bodyPr wrap="square" rtlCol="0">
            <a:spAutoFit/>
          </a:bodyPr>
          <a:lstStyle/>
          <a:p>
            <a:endParaRPr lang="ru-RU" sz="2800" dirty="0" smtClean="0">
              <a:latin typeface="Myriad Pro Cond" pitchFamily="34" charset="0"/>
            </a:endParaRPr>
          </a:p>
          <a:p>
            <a:pPr algn="ctr"/>
            <a:r>
              <a:rPr lang="ru-RU" sz="2800" dirty="0" smtClean="0">
                <a:latin typeface="Myriad Pro Cond" pitchFamily="34" charset="0"/>
              </a:rPr>
              <a:t>Семинар</a:t>
            </a:r>
            <a:r>
              <a:rPr lang="ru-RU" sz="2800" dirty="0">
                <a:latin typeface="Myriad Pro Cond" pitchFamily="34" charset="0"/>
              </a:rPr>
              <a:t>: </a:t>
            </a:r>
            <a:endParaRPr lang="ru-RU" sz="2800" dirty="0" smtClean="0">
              <a:latin typeface="Myriad Pro Cond" pitchFamily="34" charset="0"/>
            </a:endParaRPr>
          </a:p>
          <a:p>
            <a:r>
              <a:rPr lang="ru-RU" sz="2800" dirty="0" smtClean="0">
                <a:latin typeface="Myriad Pro Cond" pitchFamily="34" charset="0"/>
              </a:rPr>
              <a:t>«</a:t>
            </a:r>
            <a:r>
              <a:rPr lang="ru-RU" sz="2800" dirty="0">
                <a:latin typeface="Myriad Pro Cond" panose="020B0506030403020204" pitchFamily="34" charset="0"/>
              </a:rPr>
              <a:t>Налоги и рынок недвижимости в цифровой экономике</a:t>
            </a:r>
            <a:r>
              <a:rPr lang="ru-RU" sz="2800" dirty="0" smtClean="0">
                <a:latin typeface="Myriad Pro Cond" pitchFamily="34" charset="0"/>
              </a:rPr>
              <a:t>»</a:t>
            </a:r>
          </a:p>
          <a:p>
            <a:r>
              <a:rPr lang="ru-RU" sz="2800" dirty="0" smtClean="0">
                <a:latin typeface="Myriad Pro Cond" pitchFamily="34" charset="0"/>
              </a:rPr>
              <a:t>Дата проведения: 26 июня 2017 года</a:t>
            </a:r>
          </a:p>
          <a:p>
            <a:endParaRPr lang="ru-RU" sz="2800" dirty="0">
              <a:latin typeface="Myriad Pro Cond" pitchFamily="34" charset="0"/>
            </a:endParaRPr>
          </a:p>
        </p:txBody>
      </p:sp>
      <p:sp>
        <p:nvSpPr>
          <p:cNvPr id="18" name="TextBox 17"/>
          <p:cNvSpPr txBox="1"/>
          <p:nvPr/>
        </p:nvSpPr>
        <p:spPr>
          <a:xfrm>
            <a:off x="6583163" y="3070630"/>
            <a:ext cx="1044116" cy="461665"/>
          </a:xfrm>
          <a:prstGeom prst="rect">
            <a:avLst/>
          </a:prstGeom>
          <a:noFill/>
        </p:spPr>
        <p:txBody>
          <a:bodyPr wrap="square" rtlCol="0">
            <a:spAutoFit/>
          </a:bodyPr>
          <a:lstStyle/>
          <a:p>
            <a:r>
              <a:rPr lang="ru-RU" sz="2400" b="1" dirty="0">
                <a:latin typeface="Myriad Pro Cond" pitchFamily="34" charset="0"/>
              </a:rPr>
              <a:t>Спикер</a:t>
            </a:r>
          </a:p>
        </p:txBody>
      </p:sp>
      <p:sp>
        <p:nvSpPr>
          <p:cNvPr id="19" name="Прямоугольник 18"/>
          <p:cNvSpPr/>
          <p:nvPr/>
        </p:nvSpPr>
        <p:spPr>
          <a:xfrm>
            <a:off x="6322737" y="5373402"/>
            <a:ext cx="1519332" cy="523220"/>
          </a:xfrm>
          <a:prstGeom prst="rect">
            <a:avLst/>
          </a:prstGeom>
        </p:spPr>
        <p:txBody>
          <a:bodyPr wrap="square">
            <a:spAutoFit/>
          </a:bodyPr>
          <a:lstStyle/>
          <a:p>
            <a:r>
              <a:rPr lang="ru-RU" sz="1400" b="1" dirty="0" err="1" smtClean="0">
                <a:latin typeface="Myriad Pro Cond" pitchFamily="34" charset="0"/>
              </a:rPr>
              <a:t>Мунерман</a:t>
            </a:r>
            <a:r>
              <a:rPr lang="ru-RU" sz="1400" b="1" dirty="0" smtClean="0">
                <a:latin typeface="Myriad Pro Cond" pitchFamily="34" charset="0"/>
              </a:rPr>
              <a:t> </a:t>
            </a:r>
          </a:p>
          <a:p>
            <a:r>
              <a:rPr lang="ru-RU" sz="1400" b="1" dirty="0" smtClean="0">
                <a:latin typeface="Myriad Pro Cond" pitchFamily="34" charset="0"/>
              </a:rPr>
              <a:t>Илья Викторович</a:t>
            </a:r>
            <a:endParaRPr lang="ru-RU" sz="1400" dirty="0">
              <a:latin typeface="Myriad Pro Cond" pitchFamily="34" charset="0"/>
            </a:endParaRPr>
          </a:p>
        </p:txBody>
      </p:sp>
      <p:sp>
        <p:nvSpPr>
          <p:cNvPr id="20" name="TextBox 19"/>
          <p:cNvSpPr txBox="1"/>
          <p:nvPr/>
        </p:nvSpPr>
        <p:spPr>
          <a:xfrm>
            <a:off x="4852868" y="6309320"/>
            <a:ext cx="1368152" cy="307777"/>
          </a:xfrm>
          <a:prstGeom prst="rect">
            <a:avLst/>
          </a:prstGeom>
          <a:noFill/>
        </p:spPr>
        <p:txBody>
          <a:bodyPr wrap="square" rtlCol="0">
            <a:spAutoFit/>
          </a:bodyPr>
          <a:lstStyle/>
          <a:p>
            <a:r>
              <a:rPr lang="ru-RU" sz="1400" dirty="0" smtClean="0">
                <a:latin typeface="Myriad Pro Cond" panose="020B0506030403020204" pitchFamily="34" charset="0"/>
              </a:rPr>
              <a:t>Москва, 2017 г.</a:t>
            </a:r>
            <a:endParaRPr lang="ru-RU" sz="1400" dirty="0">
              <a:latin typeface="Myriad Pro Cond" panose="020B0506030403020204" pitchFamily="34" charset="0"/>
            </a:endParaRPr>
          </a:p>
        </p:txBody>
      </p:sp>
      <p:pic>
        <p:nvPicPr>
          <p:cNvPr id="2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3001" b="26999"/>
          <a:stretch/>
        </p:blipFill>
        <p:spPr bwMode="auto">
          <a:xfrm>
            <a:off x="-66826" y="0"/>
            <a:ext cx="2000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277598" y="3070631"/>
            <a:ext cx="1440160" cy="461665"/>
          </a:xfrm>
          <a:prstGeom prst="rect">
            <a:avLst/>
          </a:prstGeom>
          <a:noFill/>
        </p:spPr>
        <p:txBody>
          <a:bodyPr wrap="square" rtlCol="0">
            <a:spAutoFit/>
          </a:bodyPr>
          <a:lstStyle/>
          <a:p>
            <a:r>
              <a:rPr lang="ru-RU" sz="2400" b="1" dirty="0" smtClean="0">
                <a:latin typeface="Myriad Pro Cond" pitchFamily="34" charset="0"/>
              </a:rPr>
              <a:t>Модератор</a:t>
            </a:r>
            <a:endParaRPr lang="ru-RU" sz="2400" b="1" dirty="0">
              <a:latin typeface="Myriad Pro Cond" pitchFamily="34" charset="0"/>
            </a:endParaRPr>
          </a:p>
        </p:txBody>
      </p:sp>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086" y="3854592"/>
            <a:ext cx="1503185" cy="1503185"/>
          </a:xfrm>
          <a:prstGeom prst="rect">
            <a:avLst/>
          </a:prstGeom>
        </p:spPr>
      </p:pic>
      <p:sp>
        <p:nvSpPr>
          <p:cNvPr id="24" name="Прямоугольник 23"/>
          <p:cNvSpPr/>
          <p:nvPr/>
        </p:nvSpPr>
        <p:spPr>
          <a:xfrm>
            <a:off x="3199740" y="5373402"/>
            <a:ext cx="1595876" cy="523220"/>
          </a:xfrm>
          <a:prstGeom prst="rect">
            <a:avLst/>
          </a:prstGeom>
        </p:spPr>
        <p:txBody>
          <a:bodyPr wrap="square">
            <a:spAutoFit/>
          </a:bodyPr>
          <a:lstStyle/>
          <a:p>
            <a:r>
              <a:rPr lang="ru-RU" sz="1400" b="1" dirty="0" smtClean="0">
                <a:latin typeface="Myriad Pro Cond" pitchFamily="34" charset="0"/>
              </a:rPr>
              <a:t>Школьная</a:t>
            </a:r>
          </a:p>
          <a:p>
            <a:r>
              <a:rPr lang="ru-RU" sz="1400" b="1" dirty="0" smtClean="0">
                <a:latin typeface="Myriad Pro Cond" pitchFamily="34" charset="0"/>
              </a:rPr>
              <a:t>Татьяна Борисовна</a:t>
            </a:r>
            <a:endParaRPr lang="ru-RU" sz="1400" dirty="0">
              <a:latin typeface="Myriad Pro Cond" pitchFamily="34" charset="0"/>
            </a:endParaRPr>
          </a:p>
        </p:txBody>
      </p:sp>
      <p:pic>
        <p:nvPicPr>
          <p:cNvPr id="25" name="Рисунок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629" y="3854592"/>
            <a:ext cx="1503185" cy="1520463"/>
          </a:xfrm>
          <a:prstGeom prst="rect">
            <a:avLst/>
          </a:prstGeom>
        </p:spPr>
      </p:pic>
    </p:spTree>
    <p:extLst>
      <p:ext uri="{BB962C8B-B14F-4D97-AF65-F5344CB8AC3E}">
        <p14:creationId xmlns:p14="http://schemas.microsoft.com/office/powerpoint/2010/main" val="263601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10</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Примеры данных для верификации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002971694"/>
              </p:ext>
            </p:extLst>
          </p:nvPr>
        </p:nvGraphicFramePr>
        <p:xfrm>
          <a:off x="785786" y="1600200"/>
          <a:ext cx="8034686" cy="4082079"/>
        </p:xfrm>
        <a:graphic>
          <a:graphicData uri="http://schemas.openxmlformats.org/drawingml/2006/table">
            <a:tbl>
              <a:tblPr firstRow="1" firstCol="1" bandRow="1">
                <a:tableStyleId>{5C22544A-7EE6-4342-B048-85BDC9FD1C3A}</a:tableStyleId>
              </a:tblPr>
              <a:tblGrid>
                <a:gridCol w="1428133">
                  <a:extLst>
                    <a:ext uri="{9D8B030D-6E8A-4147-A177-3AD203B41FA5}">
                      <a16:colId xmlns:a16="http://schemas.microsoft.com/office/drawing/2014/main" xmlns="" val="20000"/>
                    </a:ext>
                  </a:extLst>
                </a:gridCol>
                <a:gridCol w="2202184">
                  <a:extLst>
                    <a:ext uri="{9D8B030D-6E8A-4147-A177-3AD203B41FA5}">
                      <a16:colId xmlns:a16="http://schemas.microsoft.com/office/drawing/2014/main" xmlns="" val="20001"/>
                    </a:ext>
                  </a:extLst>
                </a:gridCol>
                <a:gridCol w="2368639">
                  <a:extLst>
                    <a:ext uri="{9D8B030D-6E8A-4147-A177-3AD203B41FA5}">
                      <a16:colId xmlns:a16="http://schemas.microsoft.com/office/drawing/2014/main" xmlns="" val="20002"/>
                    </a:ext>
                  </a:extLst>
                </a:gridCol>
                <a:gridCol w="2035730">
                  <a:extLst>
                    <a:ext uri="{9D8B030D-6E8A-4147-A177-3AD203B41FA5}">
                      <a16:colId xmlns:a16="http://schemas.microsoft.com/office/drawing/2014/main" xmlns="" val="20003"/>
                    </a:ext>
                  </a:extLst>
                </a:gridCol>
              </a:tblGrid>
              <a:tr h="120200">
                <a:tc>
                  <a:txBody>
                    <a:bodyPr/>
                    <a:lstStyle/>
                    <a:p>
                      <a:pPr>
                        <a:lnSpc>
                          <a:spcPct val="115000"/>
                        </a:lnSpc>
                        <a:spcAft>
                          <a:spcPts val="0"/>
                        </a:spcAft>
                      </a:pPr>
                      <a:r>
                        <a:rPr lang="ru-RU" sz="1100" dirty="0">
                          <a:effectLst/>
                        </a:rPr>
                        <a:t>Кадастровый номер</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Проблемные данные</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Суть проблемы</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Метод решения</a:t>
                      </a:r>
                      <a:endParaRPr lang="ru-RU" sz="1100">
                        <a:effectLst/>
                        <a:latin typeface="Calibri"/>
                        <a:ea typeface="Calibri"/>
                        <a:cs typeface="Times New Roman"/>
                      </a:endParaRPr>
                    </a:p>
                  </a:txBody>
                  <a:tcPr marL="44498" marR="44498" marT="0" marB="0"/>
                </a:tc>
                <a:extLst>
                  <a:ext uri="{0D108BD9-81ED-4DB2-BD59-A6C34878D82A}">
                    <a16:rowId xmlns:a16="http://schemas.microsoft.com/office/drawing/2014/main" xmlns="" val="10000"/>
                  </a:ext>
                </a:extLst>
              </a:tr>
              <a:tr h="524512">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Детский сад, площадь - 0 м</a:t>
                      </a:r>
                      <a:r>
                        <a:rPr lang="ru-RU" sz="1100" baseline="30000" dirty="0">
                          <a:effectLst/>
                        </a:rPr>
                        <a:t>2</a:t>
                      </a:r>
                      <a:r>
                        <a:rPr lang="ru-RU" sz="1100" dirty="0">
                          <a:effectLst/>
                        </a:rPr>
                        <a:t>,</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отсутствуют принципиальные данные   </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заполнение пропущенных числовых значений с помощью алгоритма, основанного на методе максимального правдоподобия</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1"/>
                  </a:ext>
                </a:extLst>
              </a:tr>
              <a:tr h="983354">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Наименования: </a:t>
                      </a:r>
                    </a:p>
                    <a:p>
                      <a:pPr>
                        <a:lnSpc>
                          <a:spcPct val="115000"/>
                        </a:lnSpc>
                        <a:spcAft>
                          <a:spcPts val="0"/>
                        </a:spcAft>
                      </a:pPr>
                      <a:r>
                        <a:rPr lang="ru-RU" sz="1100">
                          <a:effectLst/>
                        </a:rPr>
                        <a:t>:bkjq ljv</a:t>
                      </a:r>
                    </a:p>
                    <a:p>
                      <a:pPr>
                        <a:lnSpc>
                          <a:spcPct val="115000"/>
                        </a:lnSpc>
                        <a:spcAft>
                          <a:spcPts val="0"/>
                        </a:spcAft>
                      </a:pPr>
                      <a:r>
                        <a:rPr lang="ru-RU" sz="1100">
                          <a:effectLst/>
                        </a:rPr>
                        <a:t>74-Б:Н-Б:КВ-2518-452</a:t>
                      </a:r>
                    </a:p>
                    <a:p>
                      <a:pPr>
                        <a:lnSpc>
                          <a:spcPct val="115000"/>
                        </a:lnSpc>
                        <a:spcAft>
                          <a:spcPts val="0"/>
                        </a:spcAft>
                      </a:pPr>
                      <a:r>
                        <a:rPr lang="ru-RU" sz="1100">
                          <a:effectLst/>
                        </a:rPr>
                        <a:t>адовый домик 192</a:t>
                      </a:r>
                    </a:p>
                    <a:p>
                      <a:pPr>
                        <a:lnSpc>
                          <a:spcPct val="115000"/>
                        </a:lnSpc>
                        <a:spcAft>
                          <a:spcPts val="0"/>
                        </a:spcAft>
                      </a:pPr>
                      <a:r>
                        <a:rPr lang="ru-RU" sz="1100">
                          <a:effectLst/>
                        </a:rPr>
                        <a:t>36</a:t>
                      </a:r>
                    </a:p>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бессмысленные данные</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обработка регулярных выражений и экспертная система на решающих правилах</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2"/>
                  </a:ext>
                </a:extLst>
              </a:tr>
              <a:tr h="262256">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Количество надземных этажей:</a:t>
                      </a:r>
                    </a:p>
                    <a:p>
                      <a:pPr>
                        <a:lnSpc>
                          <a:spcPct val="115000"/>
                        </a:lnSpc>
                        <a:spcAft>
                          <a:spcPts val="0"/>
                        </a:spcAft>
                      </a:pPr>
                      <a:r>
                        <a:rPr lang="ru-RU" sz="1100">
                          <a:effectLst/>
                        </a:rPr>
                        <a:t>91, 2006, 2/3</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бессмысленные данные</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экспертная система на решающих правилах</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3"/>
                  </a:ext>
                </a:extLst>
              </a:tr>
              <a:tr h="593194">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Количество подземных этажей:</a:t>
                      </a:r>
                    </a:p>
                    <a:p>
                      <a:pPr>
                        <a:lnSpc>
                          <a:spcPct val="115000"/>
                        </a:lnSpc>
                        <a:spcAft>
                          <a:spcPts val="0"/>
                        </a:spcAft>
                      </a:pPr>
                      <a:r>
                        <a:rPr lang="ru-RU" sz="1100">
                          <a:effectLst/>
                        </a:rPr>
                        <a:t>56,6; </a:t>
                      </a:r>
                    </a:p>
                    <a:p>
                      <a:pPr>
                        <a:lnSpc>
                          <a:spcPct val="115000"/>
                        </a:lnSpc>
                        <a:spcAft>
                          <a:spcPts val="0"/>
                        </a:spcAft>
                      </a:pPr>
                      <a:r>
                        <a:rPr lang="ru-RU" sz="1100">
                          <a:effectLst/>
                        </a:rPr>
                        <a:t>С_Д__145</a:t>
                      </a:r>
                    </a:p>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бессмысленные данные</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экспертная система на решающих правилах</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4"/>
                  </a:ext>
                </a:extLst>
              </a:tr>
              <a:tr h="611931">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Ворота, Ворота с калиткой, ворота, забор,</a:t>
                      </a:r>
                      <a:r>
                        <a:rPr lang="ru-RU" sz="1100" baseline="0" dirty="0">
                          <a:effectLst/>
                        </a:rPr>
                        <a:t> </a:t>
                      </a:r>
                      <a:r>
                        <a:rPr lang="ru-RU" sz="1100" dirty="0">
                          <a:effectLst/>
                        </a:rPr>
                        <a:t>Вороты, </a:t>
                      </a:r>
                      <a:r>
                        <a:rPr lang="ru-RU" sz="1100" dirty="0" err="1">
                          <a:effectLst/>
                        </a:rPr>
                        <a:t>Воррота</a:t>
                      </a:r>
                      <a:r>
                        <a:rPr lang="ru-RU" sz="1100" dirty="0">
                          <a:effectLst/>
                        </a:rPr>
                        <a:t>, </a:t>
                      </a:r>
                      <a:r>
                        <a:rPr lang="ru-RU" sz="1100" dirty="0" err="1">
                          <a:effectLst/>
                        </a:rPr>
                        <a:t>ворта</a:t>
                      </a:r>
                      <a:r>
                        <a:rPr lang="ru-RU" sz="1100" dirty="0">
                          <a:effectLst/>
                        </a:rPr>
                        <a:t>, Забор</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орфографические ошибки, разные названия идентичных объектов</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обработка регулярных выражений</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2864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11</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Примеры данных для верификации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58620027"/>
              </p:ext>
            </p:extLst>
          </p:nvPr>
        </p:nvGraphicFramePr>
        <p:xfrm>
          <a:off x="785786" y="1600200"/>
          <a:ext cx="7746654" cy="4048506"/>
        </p:xfrm>
        <a:graphic>
          <a:graphicData uri="http://schemas.openxmlformats.org/drawingml/2006/table">
            <a:tbl>
              <a:tblPr firstRow="1" firstCol="1" bandRow="1">
                <a:tableStyleId>{5C22544A-7EE6-4342-B048-85BDC9FD1C3A}</a:tableStyleId>
              </a:tblPr>
              <a:tblGrid>
                <a:gridCol w="1481958">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1814025">
                  <a:extLst>
                    <a:ext uri="{9D8B030D-6E8A-4147-A177-3AD203B41FA5}">
                      <a16:colId xmlns:a16="http://schemas.microsoft.com/office/drawing/2014/main" xmlns="" val="20002"/>
                    </a:ext>
                  </a:extLst>
                </a:gridCol>
                <a:gridCol w="1930391">
                  <a:extLst>
                    <a:ext uri="{9D8B030D-6E8A-4147-A177-3AD203B41FA5}">
                      <a16:colId xmlns:a16="http://schemas.microsoft.com/office/drawing/2014/main" xmlns="" val="20003"/>
                    </a:ext>
                  </a:extLst>
                </a:gridCol>
              </a:tblGrid>
              <a:tr h="120200">
                <a:tc>
                  <a:txBody>
                    <a:bodyPr/>
                    <a:lstStyle/>
                    <a:p>
                      <a:pPr>
                        <a:lnSpc>
                          <a:spcPct val="115000"/>
                        </a:lnSpc>
                        <a:spcAft>
                          <a:spcPts val="0"/>
                        </a:spcAft>
                      </a:pPr>
                      <a:r>
                        <a:rPr lang="ru-RU" sz="1100" dirty="0">
                          <a:effectLst/>
                        </a:rPr>
                        <a:t>Кадастровый номер</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Проблемные данные</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Суть проблемы</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Метод решения</a:t>
                      </a:r>
                      <a:endParaRPr lang="ru-RU" sz="1100">
                        <a:effectLst/>
                        <a:latin typeface="Calibri"/>
                        <a:ea typeface="Calibri"/>
                        <a:cs typeface="Times New Roman"/>
                      </a:endParaRPr>
                    </a:p>
                  </a:txBody>
                  <a:tcPr marL="44498" marR="44498" marT="0" marB="0"/>
                </a:tc>
                <a:extLst>
                  <a:ext uri="{0D108BD9-81ED-4DB2-BD59-A6C34878D82A}">
                    <a16:rowId xmlns:a16="http://schemas.microsoft.com/office/drawing/2014/main" xmlns="" val="10000"/>
                  </a:ext>
                </a:extLst>
              </a:tr>
              <a:tr h="295038">
                <a:tc>
                  <a:txBody>
                    <a:bodyPr/>
                    <a:lstStyle/>
                    <a:p>
                      <a:pPr>
                        <a:lnSpc>
                          <a:spcPct val="115000"/>
                        </a:lnSpc>
                        <a:spcAft>
                          <a:spcPts val="0"/>
                        </a:spcAft>
                      </a:pP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объект индивидуального жилищного </a:t>
                      </a:r>
                      <a:r>
                        <a:rPr lang="ru-RU" sz="1100" dirty="0" err="1">
                          <a:effectLst/>
                        </a:rPr>
                        <a:t>стрроительства</a:t>
                      </a:r>
                      <a:endParaRPr lang="ru-RU" sz="1100" dirty="0">
                        <a:effectLst/>
                      </a:endParaRPr>
                    </a:p>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орфографическая ошибка</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обработка регулярных выражений</a:t>
                      </a:r>
                      <a:endParaRPr lang="ru-RU" sz="1100">
                        <a:effectLst/>
                        <a:latin typeface="Calibri"/>
                        <a:ea typeface="Calibri"/>
                        <a:cs typeface="Times New Roman"/>
                      </a:endParaRPr>
                    </a:p>
                  </a:txBody>
                  <a:tcPr marL="44498" marR="44498" marT="0" marB="0"/>
                </a:tc>
                <a:extLst>
                  <a:ext uri="{0D108BD9-81ED-4DB2-BD59-A6C34878D82A}">
                    <a16:rowId xmlns:a16="http://schemas.microsoft.com/office/drawing/2014/main" xmlns="" val="10001"/>
                  </a:ext>
                </a:extLst>
              </a:tr>
              <a:tr h="262256">
                <a:tc>
                  <a:txBody>
                    <a:bodyPr/>
                    <a:lstStyle/>
                    <a:p>
                      <a:pPr>
                        <a:lnSpc>
                          <a:spcPct val="115000"/>
                        </a:lnSpc>
                        <a:spcAft>
                          <a:spcPts val="0"/>
                        </a:spcAft>
                      </a:pP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ВЛ-10кВ "ОТЭЦ-1-Багерная насосная №2"</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нечетко идентифицирован объект оценки</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экспертная система на решающих правилах</a:t>
                      </a:r>
                      <a:endParaRPr lang="ru-RU" sz="1100">
                        <a:effectLst/>
                        <a:latin typeface="Calibri"/>
                        <a:ea typeface="Calibri"/>
                        <a:cs typeface="Times New Roman"/>
                      </a:endParaRPr>
                    </a:p>
                  </a:txBody>
                  <a:tcPr marL="44498" marR="44498" marT="0" marB="0"/>
                </a:tc>
                <a:extLst>
                  <a:ext uri="{0D108BD9-81ED-4DB2-BD59-A6C34878D82A}">
                    <a16:rowId xmlns:a16="http://schemas.microsoft.com/office/drawing/2014/main" xmlns="" val="10002"/>
                  </a:ext>
                </a:extLst>
              </a:tr>
              <a:tr h="349675">
                <a:tc>
                  <a:txBody>
                    <a:bodyPr/>
                    <a:lstStyle/>
                    <a:p>
                      <a:pPr>
                        <a:lnSpc>
                          <a:spcPct val="115000"/>
                        </a:lnSpc>
                        <a:spcAft>
                          <a:spcPts val="0"/>
                        </a:spcAft>
                      </a:pP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Назначение здания: </a:t>
                      </a:r>
                    </a:p>
                    <a:p>
                      <a:pPr>
                        <a:lnSpc>
                          <a:spcPct val="115000"/>
                        </a:lnSpc>
                        <a:spcAft>
                          <a:spcPts val="0"/>
                        </a:spcAft>
                      </a:pPr>
                      <a:r>
                        <a:rPr lang="ru-RU" sz="1100" dirty="0">
                          <a:effectLst/>
                        </a:rPr>
                        <a:t>005001999000</a:t>
                      </a:r>
                    </a:p>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бессмысленные данные</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обработка регулярных выражений и экспертная система на решающих правилах</a:t>
                      </a:r>
                      <a:endParaRPr lang="ru-RU" sz="1100">
                        <a:effectLst/>
                        <a:latin typeface="Calibri"/>
                        <a:ea typeface="Calibri"/>
                        <a:cs typeface="Times New Roman"/>
                      </a:endParaRPr>
                    </a:p>
                  </a:txBody>
                  <a:tcPr marL="44498" marR="44498" marT="0" marB="0"/>
                </a:tc>
                <a:extLst>
                  <a:ext uri="{0D108BD9-81ED-4DB2-BD59-A6C34878D82A}">
                    <a16:rowId xmlns:a16="http://schemas.microsoft.com/office/drawing/2014/main" xmlns="" val="10003"/>
                  </a:ext>
                </a:extLst>
              </a:tr>
              <a:tr h="524512">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Год постройки «</a:t>
                      </a:r>
                      <a:r>
                        <a:rPr lang="en-US" sz="1100">
                          <a:effectLst/>
                        </a:rPr>
                        <a:t>n</a:t>
                      </a:r>
                      <a:r>
                        <a:rPr lang="ru-RU" sz="1100">
                          <a:effectLst/>
                        </a:rPr>
                        <a:t>/</a:t>
                      </a:r>
                      <a:r>
                        <a:rPr lang="en-US" sz="1100">
                          <a:effectLst/>
                        </a:rPr>
                        <a:t>a</a:t>
                      </a:r>
                      <a:r>
                        <a:rPr lang="ru-RU" sz="1100">
                          <a:effectLst/>
                        </a:rPr>
                        <a:t>» и 1900</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отсутствующие и недостоверные данные</a:t>
                      </a:r>
                      <a:endParaRPr lang="ru-RU" sz="1100" dirty="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заполнение пропущенных числовых значений с помощью алгоритма, основанного на методе максимального правдоподобия</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4"/>
                  </a:ext>
                </a:extLst>
              </a:tr>
              <a:tr h="437094">
                <a:tc>
                  <a:txBody>
                    <a:bodyPr/>
                    <a:lstStyle/>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Садовый домик, </a:t>
                      </a:r>
                    </a:p>
                    <a:p>
                      <a:pPr>
                        <a:lnSpc>
                          <a:spcPct val="115000"/>
                        </a:lnSpc>
                        <a:spcAft>
                          <a:spcPts val="0"/>
                        </a:spcAft>
                      </a:pPr>
                      <a:r>
                        <a:rPr lang="ru-RU" sz="1100">
                          <a:effectLst/>
                        </a:rPr>
                        <a:t>садовый домик,</a:t>
                      </a:r>
                    </a:p>
                    <a:p>
                      <a:pPr>
                        <a:lnSpc>
                          <a:spcPct val="115000"/>
                        </a:lnSpc>
                        <a:spcAft>
                          <a:spcPts val="0"/>
                        </a:spcAft>
                      </a:pPr>
                      <a:r>
                        <a:rPr lang="ru-RU" sz="1100">
                          <a:effectLst/>
                        </a:rPr>
                        <a:t>садовый домик №4,</a:t>
                      </a:r>
                    </a:p>
                    <a:p>
                      <a:pPr>
                        <a:lnSpc>
                          <a:spcPct val="115000"/>
                        </a:lnSpc>
                        <a:spcAft>
                          <a:spcPts val="0"/>
                        </a:spcAft>
                      </a:pPr>
                      <a:r>
                        <a:rPr lang="ru-RU" sz="1100">
                          <a:effectLst/>
                        </a:rPr>
                        <a:t>Садовый домик №88,</a:t>
                      </a:r>
                    </a:p>
                    <a:p>
                      <a:pPr>
                        <a:lnSpc>
                          <a:spcPct val="115000"/>
                        </a:lnSpc>
                        <a:spcAft>
                          <a:spcPts val="0"/>
                        </a:spcAft>
                      </a:pPr>
                      <a:r>
                        <a:rPr lang="ru-RU" sz="1100">
                          <a:effectLst/>
                        </a:rPr>
                        <a:t> </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a:effectLst/>
                        </a:rPr>
                        <a:t>разные названия идентичных объектов</a:t>
                      </a:r>
                      <a:endParaRPr lang="ru-RU" sz="1100">
                        <a:effectLst/>
                        <a:latin typeface="Calibri"/>
                        <a:ea typeface="Calibri"/>
                        <a:cs typeface="Times New Roman"/>
                      </a:endParaRPr>
                    </a:p>
                  </a:txBody>
                  <a:tcPr marL="44498" marR="44498" marT="0" marB="0"/>
                </a:tc>
                <a:tc>
                  <a:txBody>
                    <a:bodyPr/>
                    <a:lstStyle/>
                    <a:p>
                      <a:pPr>
                        <a:lnSpc>
                          <a:spcPct val="115000"/>
                        </a:lnSpc>
                        <a:spcAft>
                          <a:spcPts val="0"/>
                        </a:spcAft>
                      </a:pPr>
                      <a:r>
                        <a:rPr lang="ru-RU" sz="1100" dirty="0">
                          <a:effectLst/>
                        </a:rPr>
                        <a:t>обработка регулярных выражений</a:t>
                      </a:r>
                      <a:endParaRPr lang="ru-RU" sz="1100" dirty="0">
                        <a:effectLst/>
                        <a:latin typeface="Calibri"/>
                        <a:ea typeface="Calibri"/>
                        <a:cs typeface="Times New Roman"/>
                      </a:endParaRPr>
                    </a:p>
                  </a:txBody>
                  <a:tcPr marL="44498" marR="44498"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8287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12</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Ошибочные кросс-секционные данные</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1433579"/>
            <a:ext cx="5944051" cy="538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81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13</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Преимущества статистических методов верификации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338870" y="1617671"/>
            <a:ext cx="6357982" cy="4382738"/>
          </a:xfrm>
          <a:prstGeom prst="rect">
            <a:avLst/>
          </a:prstGeom>
          <a:noFill/>
        </p:spPr>
        <p:txBody>
          <a:bodyPr wrap="square" rtlCol="0">
            <a:spAutoFit/>
          </a:bodyPr>
          <a:lstStyle/>
          <a:p>
            <a:pPr algn="just"/>
            <a:r>
              <a:rPr lang="ru-RU" sz="1200" dirty="0"/>
              <a:t> </a:t>
            </a: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единообразное решение проблем во всей базе данных с четким описанием и обоснованием,</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наличие дескриптивной статистики по генеральной совокупности данных, позволяющее значительно повысить эффективность моделирования,</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вычисляемая статистическая точность результатов применения методов верификации,</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сокращение времени оценки и рецензирования,</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повышение точности итоговых результатов,</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соблюдение требований международных стандартов.</a:t>
            </a: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200" dirty="0"/>
          </a:p>
        </p:txBody>
      </p:sp>
    </p:spTree>
    <p:extLst>
      <p:ext uri="{BB962C8B-B14F-4D97-AF65-F5344CB8AC3E}">
        <p14:creationId xmlns:p14="http://schemas.microsoft.com/office/powerpoint/2010/main" val="276862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14</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Эффективные источники данных для кадастровой оценки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78695" y="1328785"/>
            <a:ext cx="6357982" cy="4770537"/>
          </a:xfrm>
          <a:prstGeom prst="rect">
            <a:avLst/>
          </a:prstGeom>
          <a:noFill/>
        </p:spPr>
        <p:txBody>
          <a:bodyPr wrap="square" rtlCol="0">
            <a:spAutoFit/>
          </a:bodyPr>
          <a:lstStyle/>
          <a:p>
            <a:pPr algn="just"/>
            <a:r>
              <a:rPr lang="ru-RU" sz="1200" dirty="0"/>
              <a:t> </a:t>
            </a:r>
          </a:p>
          <a:p>
            <a:pPr>
              <a:spcBef>
                <a:spcPct val="20000"/>
              </a:spcBef>
              <a:buClr>
                <a:srgbClr val="B2C2BC"/>
              </a:buClr>
              <a:defRPr/>
            </a:pPr>
            <a:r>
              <a:rPr lang="ru-RU" sz="1400" kern="0" dirty="0">
                <a:latin typeface="Verdana" pitchFamily="34" charset="0"/>
                <a:ea typeface="Verdana" pitchFamily="34" charset="0"/>
                <a:cs typeface="Verdana" pitchFamily="34" charset="0"/>
              </a:rPr>
              <a:t>Об объекте оценки:</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типовые характеристики стандартных проектов,</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объекты находящиеся под контролем государственных надзорных органов,</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объекты эмитентов, компаний с отчетностью по МСФО</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a:spcBef>
                <a:spcPct val="20000"/>
              </a:spcBef>
              <a:buClr>
                <a:srgbClr val="B2C2BC"/>
              </a:buClr>
              <a:defRPr/>
            </a:pPr>
            <a:r>
              <a:rPr lang="ru-RU" sz="1400" kern="0" dirty="0">
                <a:latin typeface="Verdana" pitchFamily="34" charset="0"/>
                <a:ea typeface="Verdana" pitchFamily="34" charset="0"/>
                <a:cs typeface="Verdana" pitchFamily="34" charset="0"/>
              </a:rPr>
              <a:t>О ценах сделок:</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электронные торговые площадки,</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реестр залогов,</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информация судебных приставов.</a:t>
            </a: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200" dirty="0"/>
          </a:p>
        </p:txBody>
      </p:sp>
    </p:spTree>
    <p:extLst>
      <p:ext uri="{BB962C8B-B14F-4D97-AF65-F5344CB8AC3E}">
        <p14:creationId xmlns:p14="http://schemas.microsoft.com/office/powerpoint/2010/main" val="96309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73969" y="1844824"/>
            <a:ext cx="6357938" cy="3473921"/>
          </a:xfrm>
          <a:prstGeom prst="rect">
            <a:avLst/>
          </a:prstGeom>
          <a:noFill/>
          <a:ln w="9525">
            <a:noFill/>
            <a:miter lim="800000"/>
            <a:headEnd/>
            <a:tailEnd/>
          </a:ln>
        </p:spPr>
        <p:txBody>
          <a:bodyPr/>
          <a:lstStyle/>
          <a:p>
            <a:pPr lvl="0" algn="just"/>
            <a:r>
              <a:rPr lang="ru-RU" sz="1400" dirty="0">
                <a:solidFill>
                  <a:prstClr val="black"/>
                </a:solidFill>
                <a:latin typeface="Verdana" pitchFamily="34" charset="0"/>
                <a:ea typeface="Verdana" pitchFamily="34" charset="0"/>
                <a:cs typeface="Verdana" pitchFamily="34" charset="0"/>
              </a:rPr>
              <a:t>Разработка удельных показателей стоимости реализации инвестиционных проектов:</a:t>
            </a:r>
          </a:p>
          <a:p>
            <a:pPr lvl="0" algn="just"/>
            <a:endParaRPr lang="ru-RU" sz="1400" dirty="0">
              <a:solidFill>
                <a:prstClr val="black"/>
              </a:solidFill>
              <a:latin typeface="Verdana" pitchFamily="34" charset="0"/>
              <a:ea typeface="Verdana" pitchFamily="34" charset="0"/>
              <a:cs typeface="Verdana" pitchFamily="34" charset="0"/>
            </a:endParaRPr>
          </a:p>
          <a:p>
            <a:pPr marL="342900" lvl="0" indent="-342900">
              <a:spcBef>
                <a:spcPct val="20000"/>
              </a:spcBef>
              <a:buClr>
                <a:srgbClr val="B2C2BC"/>
              </a:buClr>
              <a:buFont typeface="Wingdings" pitchFamily="2" charset="2"/>
              <a:buChar char="§"/>
              <a:defRPr/>
            </a:pPr>
            <a:r>
              <a:rPr lang="ru-RU" sz="1400" dirty="0">
                <a:solidFill>
                  <a:prstClr val="black"/>
                </a:solidFill>
                <a:latin typeface="Verdana" pitchFamily="34" charset="0"/>
                <a:ea typeface="Verdana" pitchFamily="34" charset="0"/>
                <a:cs typeface="Verdana" pitchFamily="34" charset="0"/>
              </a:rPr>
              <a:t> </a:t>
            </a:r>
            <a:r>
              <a:rPr lang="ru-RU" sz="1400" kern="0" dirty="0">
                <a:latin typeface="Verdana" pitchFamily="34" charset="0"/>
                <a:ea typeface="Verdana" pitchFamily="34" charset="0"/>
                <a:cs typeface="Verdana" pitchFamily="34" charset="0"/>
              </a:rPr>
              <a:t>исходные данные – результаты тендеров на заключение </a:t>
            </a:r>
            <a:r>
              <a:rPr lang="en-US" sz="1400" kern="0" dirty="0">
                <a:latin typeface="Verdana" pitchFamily="34" charset="0"/>
                <a:ea typeface="Verdana" pitchFamily="34" charset="0"/>
                <a:cs typeface="Verdana" pitchFamily="34" charset="0"/>
              </a:rPr>
              <a:t>EPC-</a:t>
            </a:r>
            <a:r>
              <a:rPr lang="ru-RU" sz="1400" kern="0" dirty="0">
                <a:latin typeface="Verdana" pitchFamily="34" charset="0"/>
                <a:ea typeface="Verdana" pitchFamily="34" charset="0"/>
                <a:cs typeface="Verdana" pitchFamily="34" charset="0"/>
              </a:rPr>
              <a:t>контрактов,</a:t>
            </a:r>
          </a:p>
          <a:p>
            <a:pPr marL="342900" lvl="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 проблема нормализации инженерных данных.</a:t>
            </a:r>
            <a:endParaRPr lang="en-US" sz="1400" kern="0" dirty="0">
              <a:latin typeface="Verdana" pitchFamily="34" charset="0"/>
              <a:ea typeface="Verdana" pitchFamily="34" charset="0"/>
              <a:cs typeface="Verdana" pitchFamily="34" charset="0"/>
            </a:endParaRPr>
          </a:p>
          <a:p>
            <a:pPr marL="342900" lvl="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lvl="0">
              <a:spcBef>
                <a:spcPct val="20000"/>
              </a:spcBef>
              <a:buClr>
                <a:srgbClr val="B2C2BC"/>
              </a:buClr>
              <a:defRPr/>
            </a:pPr>
            <a:r>
              <a:rPr lang="en-US" sz="1400" kern="0" dirty="0">
                <a:latin typeface="Verdana" pitchFamily="34" charset="0"/>
                <a:ea typeface="Verdana" pitchFamily="34" charset="0"/>
                <a:cs typeface="Verdana" pitchFamily="34" charset="0"/>
              </a:rPr>
              <a:t>Fraud-score</a:t>
            </a:r>
            <a:r>
              <a:rPr lang="ru-RU" sz="1400" kern="0" dirty="0">
                <a:latin typeface="Verdana" pitchFamily="34" charset="0"/>
                <a:ea typeface="Verdana" pitchFamily="34" charset="0"/>
                <a:cs typeface="Verdana" pitchFamily="34" charset="0"/>
              </a:rPr>
              <a:t>:</a:t>
            </a:r>
          </a:p>
          <a:p>
            <a:pPr marL="342900" lvl="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 исходные данные для выборки – судебные решения;</a:t>
            </a:r>
          </a:p>
          <a:p>
            <a:pPr marL="342900" lvl="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 проблема идентификации юридических и физических </a:t>
            </a:r>
            <a:r>
              <a:rPr lang="ru-RU" sz="1400" dirty="0">
                <a:solidFill>
                  <a:prstClr val="black"/>
                </a:solidFill>
                <a:latin typeface="Verdana" pitchFamily="34" charset="0"/>
                <a:ea typeface="Verdana" pitchFamily="34" charset="0"/>
                <a:cs typeface="Verdana" pitchFamily="34" charset="0"/>
              </a:rPr>
              <a:t>лиц.</a:t>
            </a:r>
            <a:endParaRPr lang="en-US" sz="1400" dirty="0">
              <a:solidFill>
                <a:prstClr val="black"/>
              </a:solidFill>
              <a:latin typeface="Verdana" pitchFamily="34" charset="0"/>
              <a:ea typeface="Verdana" pitchFamily="34" charset="0"/>
              <a:cs typeface="Verdana" pitchFamily="34" charset="0"/>
            </a:endParaRPr>
          </a:p>
          <a:p>
            <a:pPr lvl="0" algn="just"/>
            <a:endParaRPr lang="ru-RU" sz="1400" dirty="0">
              <a:solidFill>
                <a:prstClr val="black"/>
              </a:solidFill>
              <a:latin typeface="Verdana" pitchFamily="34" charset="0"/>
              <a:ea typeface="Verdana" pitchFamily="34" charset="0"/>
              <a:cs typeface="Verdana" pitchFamily="34" charset="0"/>
            </a:endParaRPr>
          </a:p>
          <a:p>
            <a:pPr lvl="0" algn="just"/>
            <a:endParaRPr lang="ru-RU" sz="1400" dirty="0">
              <a:solidFill>
                <a:prstClr val="black"/>
              </a:solidFill>
              <a:latin typeface="Verdana" pitchFamily="34" charset="0"/>
              <a:ea typeface="Verdana" pitchFamily="34" charset="0"/>
              <a:cs typeface="Verdana" pitchFamily="34" charset="0"/>
            </a:endParaRPr>
          </a:p>
          <a:p>
            <a:pPr lvl="0" algn="just"/>
            <a:endParaRPr lang="ru-RU" sz="1400" dirty="0">
              <a:solidFill>
                <a:prstClr val="black"/>
              </a:solidFill>
              <a:latin typeface="Verdana" pitchFamily="34" charset="0"/>
              <a:ea typeface="Verdana" pitchFamily="34" charset="0"/>
              <a:cs typeface="Verdana" pitchFamily="34" charset="0"/>
            </a:endParaRPr>
          </a:p>
          <a:p>
            <a:pPr lvl="0" algn="just"/>
            <a:r>
              <a:rPr lang="ru-RU" sz="1400" dirty="0">
                <a:solidFill>
                  <a:prstClr val="black"/>
                </a:solidFill>
                <a:latin typeface="Verdana" pitchFamily="34" charset="0"/>
                <a:ea typeface="Verdana" pitchFamily="34" charset="0"/>
                <a:cs typeface="Verdana" pitchFamily="34" charset="0"/>
              </a:rPr>
              <a:t>  </a:t>
            </a:r>
          </a:p>
          <a:p>
            <a:pPr lvl="0" algn="just"/>
            <a:endParaRPr lang="ru-RU" sz="1400" dirty="0">
              <a:solidFill>
                <a:prstClr val="black"/>
              </a:solidFill>
              <a:latin typeface="Verdana" pitchFamily="34" charset="0"/>
              <a:ea typeface="Verdana" pitchFamily="34" charset="0"/>
              <a:cs typeface="Verdana"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15</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Сбор и верификация исходных данных - другие случаи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168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16</a:t>
            </a:fld>
            <a:endParaRPr lang="ru-RU" sz="1000">
              <a:latin typeface="Verdana" pitchFamily="34" charset="0"/>
            </a:endParaRPr>
          </a:p>
        </p:txBody>
      </p:sp>
      <p:sp>
        <p:nvSpPr>
          <p:cNvPr id="5" name="TextBox 4"/>
          <p:cNvSpPr txBox="1"/>
          <p:nvPr/>
        </p:nvSpPr>
        <p:spPr>
          <a:xfrm>
            <a:off x="1035819" y="990566"/>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Модели оценки и мониторинга активов</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289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17</a:t>
            </a:fld>
            <a:endParaRPr lang="ru-RU" sz="1000">
              <a:latin typeface="Verdana" pitchFamily="34" charset="0"/>
            </a:endParaRPr>
          </a:p>
        </p:txBody>
      </p:sp>
      <p:sp>
        <p:nvSpPr>
          <p:cNvPr id="5" name="TextBox 4"/>
          <p:cNvSpPr txBox="1"/>
          <p:nvPr/>
        </p:nvSpPr>
        <p:spPr>
          <a:xfrm>
            <a:off x="857224" y="1071546"/>
            <a:ext cx="7000924"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Потребители системы мониторинга</a:t>
            </a:r>
          </a:p>
        </p:txBody>
      </p:sp>
      <p:sp>
        <p:nvSpPr>
          <p:cNvPr id="6" name="Прямоугольник 5"/>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428728" y="1857364"/>
            <a:ext cx="6357982" cy="3077766"/>
          </a:xfrm>
          <a:prstGeom prst="rect">
            <a:avLst/>
          </a:prstGeom>
          <a:noFill/>
        </p:spPr>
        <p:txBody>
          <a:bodyPr wrap="square" rtlCol="0">
            <a:spAutoFit/>
          </a:bodyPr>
          <a:lstStyle/>
          <a:p>
            <a:pPr algn="just">
              <a:buFont typeface="Arial" pitchFamily="34" charset="0"/>
              <a:buChar char="•"/>
            </a:pPr>
            <a:r>
              <a:rPr lang="ru-RU" sz="1200" dirty="0"/>
              <a:t> </a:t>
            </a:r>
            <a:r>
              <a:rPr lang="ru-RU" sz="1400" dirty="0">
                <a:latin typeface="Verdana" pitchFamily="34" charset="0"/>
                <a:ea typeface="Verdana" pitchFamily="34" charset="0"/>
                <a:cs typeface="Verdana" pitchFamily="34" charset="0"/>
              </a:rPr>
              <a:t>государство – система управления государственным имуществом, налогообложение, кадастровая оценка,</a:t>
            </a:r>
          </a:p>
          <a:p>
            <a:pPr algn="just"/>
            <a:endParaRPr lang="ru-RU" sz="1400" dirty="0">
              <a:latin typeface="Verdana" pitchFamily="34" charset="0"/>
              <a:ea typeface="Verdana" pitchFamily="34" charset="0"/>
              <a:cs typeface="Verdana" pitchFamily="34" charset="0"/>
            </a:endParaRPr>
          </a:p>
          <a:p>
            <a:pPr algn="just">
              <a:buFont typeface="Arial" pitchFamily="34" charset="0"/>
              <a:buChar char="•"/>
            </a:pPr>
            <a:r>
              <a:rPr lang="ru-RU" sz="1400" dirty="0">
                <a:latin typeface="Verdana" pitchFamily="34" charset="0"/>
                <a:ea typeface="Verdana" pitchFamily="34" charset="0"/>
                <a:cs typeface="Verdana" pitchFamily="34" charset="0"/>
              </a:rPr>
              <a:t> банки – система мониторинга стоимости залогов и кредитов,</a:t>
            </a:r>
          </a:p>
          <a:p>
            <a:pPr algn="just"/>
            <a:endParaRPr lang="ru-RU" sz="1400" dirty="0">
              <a:latin typeface="Verdana" pitchFamily="34" charset="0"/>
              <a:ea typeface="Verdana" pitchFamily="34" charset="0"/>
              <a:cs typeface="Verdana" pitchFamily="34" charset="0"/>
            </a:endParaRPr>
          </a:p>
          <a:p>
            <a:pPr algn="just">
              <a:buFont typeface="Arial" pitchFamily="34" charset="0"/>
              <a:buChar char="•"/>
            </a:pPr>
            <a:r>
              <a:rPr lang="ru-RU" sz="1400" dirty="0">
                <a:latin typeface="Verdana" pitchFamily="34" charset="0"/>
                <a:ea typeface="Verdana" pitchFamily="34" charset="0"/>
                <a:cs typeface="Verdana" pitchFamily="34" charset="0"/>
              </a:rPr>
              <a:t> крупные холдинговые структуры, контроль стоимости дочерних обществ и ключевых </a:t>
            </a:r>
            <a:r>
              <a:rPr lang="ru-RU" sz="1400" dirty="0" err="1">
                <a:latin typeface="Verdana" pitchFamily="34" charset="0"/>
                <a:ea typeface="Verdana" pitchFamily="34" charset="0"/>
                <a:cs typeface="Verdana" pitchFamily="34" charset="0"/>
              </a:rPr>
              <a:t>ценообразующих</a:t>
            </a:r>
            <a:r>
              <a:rPr lang="ru-RU" sz="1400" dirty="0">
                <a:latin typeface="Verdana" pitchFamily="34" charset="0"/>
                <a:ea typeface="Verdana" pitchFamily="34" charset="0"/>
                <a:cs typeface="Verdana" pitchFamily="34" charset="0"/>
              </a:rPr>
              <a:t> активов, отчетность по МСФО</a:t>
            </a:r>
          </a:p>
          <a:p>
            <a:pPr algn="just"/>
            <a:endParaRPr lang="ru-RU" sz="1400" dirty="0">
              <a:latin typeface="Verdana" pitchFamily="34" charset="0"/>
              <a:ea typeface="Verdana" pitchFamily="34" charset="0"/>
              <a:cs typeface="Verdana" pitchFamily="34" charset="0"/>
            </a:endParaRPr>
          </a:p>
          <a:p>
            <a:pPr algn="just">
              <a:buFont typeface="Arial" pitchFamily="34" charset="0"/>
              <a:buChar char="•"/>
            </a:pPr>
            <a:r>
              <a:rPr lang="ru-RU" sz="1400" dirty="0">
                <a:latin typeface="Verdana" pitchFamily="34" charset="0"/>
                <a:ea typeface="Verdana" pitchFamily="34" charset="0"/>
                <a:cs typeface="Verdana" pitchFamily="34" charset="0"/>
              </a:rPr>
              <a:t> правоохранительные органы, противодействие коррупции и </a:t>
            </a:r>
            <a:r>
              <a:rPr lang="ru-RU" sz="1400" dirty="0" err="1">
                <a:latin typeface="Verdana" pitchFamily="34" charset="0"/>
                <a:ea typeface="Verdana" pitchFamily="34" charset="0"/>
                <a:cs typeface="Verdana" pitchFamily="34" charset="0"/>
              </a:rPr>
              <a:t>рейдерству</a:t>
            </a:r>
            <a:endParaRPr lang="ru-RU" sz="1400" dirty="0">
              <a:latin typeface="Verdana" pitchFamily="34" charset="0"/>
              <a:ea typeface="Verdana" pitchFamily="34" charset="0"/>
              <a:cs typeface="Verdana" pitchFamily="34" charset="0"/>
            </a:endParaRP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400" dirty="0">
              <a:latin typeface="Verdana" pitchFamily="34" charset="0"/>
              <a:ea typeface="Verdana" pitchFamily="34" charset="0"/>
              <a:cs typeface="Verdana" pitchFamily="34" charset="0"/>
            </a:endParaRPr>
          </a:p>
          <a:p>
            <a:pPr algn="just"/>
            <a:endParaRPr lang="ru-RU" sz="1200" dirty="0"/>
          </a:p>
        </p:txBody>
      </p:sp>
    </p:spTree>
    <p:extLst>
      <p:ext uri="{BB962C8B-B14F-4D97-AF65-F5344CB8AC3E}">
        <p14:creationId xmlns:p14="http://schemas.microsoft.com/office/powerpoint/2010/main" val="192115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18</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Мониторинг недвижимости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506860"/>
            <a:ext cx="6624736" cy="459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73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19</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Массовая оценка недвижимости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84784"/>
            <a:ext cx="7043761" cy="44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50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a:t>
            </a:fld>
            <a:endParaRPr lang="ru-RU" sz="1000">
              <a:latin typeface="Verdana" pitchFamily="34" charset="0"/>
            </a:endParaRPr>
          </a:p>
        </p:txBody>
      </p:sp>
      <p:sp>
        <p:nvSpPr>
          <p:cNvPr id="7" name="TextBox 6"/>
          <p:cNvSpPr txBox="1"/>
          <p:nvPr/>
        </p:nvSpPr>
        <p:spPr>
          <a:xfrm>
            <a:off x="971600" y="1124744"/>
            <a:ext cx="7072362" cy="707886"/>
          </a:xfrm>
          <a:prstGeom prst="rect">
            <a:avLst/>
          </a:prstGeom>
          <a:noFill/>
        </p:spPr>
        <p:txBody>
          <a:bodyPr wrap="square" rtlCol="0">
            <a:spAutoFit/>
          </a:bodyPr>
          <a:lstStyle/>
          <a:p>
            <a:pPr algn="ctr"/>
            <a:r>
              <a:rPr lang="ru-RU" sz="2000" dirty="0">
                <a:latin typeface="Verdana" pitchFamily="34" charset="0"/>
                <a:ea typeface="Verdana" pitchFamily="34" charset="0"/>
                <a:cs typeface="Verdana" pitchFamily="34" charset="0"/>
              </a:rPr>
              <a:t>Налоги и рынок недвижимости в цифровой экономике</a:t>
            </a:r>
          </a:p>
        </p:txBody>
      </p:sp>
      <p:sp>
        <p:nvSpPr>
          <p:cNvPr id="8" name="Прямоугольник 7"/>
          <p:cNvSpPr/>
          <p:nvPr/>
        </p:nvSpPr>
        <p:spPr>
          <a:xfrm>
            <a:off x="928662" y="2500306"/>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4" descr="IUS_presentation_title.jpg"/>
          <p:cNvPicPr>
            <a:picLocks noChangeAspect="1"/>
          </p:cNvPicPr>
          <p:nvPr/>
        </p:nvPicPr>
        <p:blipFill>
          <a:blip r:embed="rId4" cstate="print"/>
          <a:srcRect l="14844" t="52084" r="3124" b="15624"/>
          <a:stretch>
            <a:fillRect/>
          </a:stretch>
        </p:blipFill>
        <p:spPr bwMode="auto">
          <a:xfrm>
            <a:off x="785786" y="2857496"/>
            <a:ext cx="7500990" cy="221457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20</a:t>
            </a:fld>
            <a:endParaRPr lang="ru-RU" sz="1000">
              <a:latin typeface="Verdana"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1000100" y="1142984"/>
            <a:ext cx="7459562" cy="464495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21</a:t>
            </a:fld>
            <a:endParaRPr lang="ru-RU" sz="1000">
              <a:latin typeface="Verdana"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2000232" y="857232"/>
            <a:ext cx="7143768" cy="5438933"/>
          </a:xfrm>
          <a:prstGeom prst="rect">
            <a:avLst/>
          </a:prstGeom>
          <a:noFill/>
          <a:ln w="9525">
            <a:noFill/>
            <a:miter lim="800000"/>
            <a:headEnd/>
            <a:tailEnd/>
          </a:ln>
          <a:effectLst/>
        </p:spPr>
      </p:pic>
      <p:sp>
        <p:nvSpPr>
          <p:cNvPr id="6" name="TextBox 5"/>
          <p:cNvSpPr txBox="1"/>
          <p:nvPr/>
        </p:nvSpPr>
        <p:spPr>
          <a:xfrm>
            <a:off x="214282" y="2071678"/>
            <a:ext cx="1571636" cy="923330"/>
          </a:xfrm>
          <a:prstGeom prst="rect">
            <a:avLst/>
          </a:prstGeom>
          <a:noFill/>
        </p:spPr>
        <p:txBody>
          <a:bodyPr wrap="square" rtlCol="0">
            <a:spAutoFit/>
          </a:bodyPr>
          <a:lstStyle/>
          <a:p>
            <a:pPr algn="just"/>
            <a:r>
              <a:rPr lang="ru-RU" sz="900" dirty="0">
                <a:latin typeface="Verdana" pitchFamily="34" charset="0"/>
                <a:ea typeface="Verdana" pitchFamily="34" charset="0"/>
                <a:cs typeface="Verdana" pitchFamily="34" charset="0"/>
              </a:rPr>
              <a:t>После задания параметров поиска формируется сводная таблица по активам (залогам) для выбранного заемщика</a:t>
            </a:r>
          </a:p>
        </p:txBody>
      </p:sp>
      <p:sp>
        <p:nvSpPr>
          <p:cNvPr id="7" name="Прямоугольник 6"/>
          <p:cNvSpPr/>
          <p:nvPr/>
        </p:nvSpPr>
        <p:spPr>
          <a:xfrm>
            <a:off x="6000760" y="142852"/>
            <a:ext cx="1071570" cy="500066"/>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Сводная таблица </a:t>
            </a:r>
          </a:p>
        </p:txBody>
      </p:sp>
      <p:cxnSp>
        <p:nvCxnSpPr>
          <p:cNvPr id="8" name="Прямая со стрелкой 7"/>
          <p:cNvCxnSpPr>
            <a:stCxn id="7" idx="2"/>
          </p:cNvCxnSpPr>
          <p:nvPr/>
        </p:nvCxnSpPr>
        <p:spPr>
          <a:xfrm rot="5400000">
            <a:off x="5661431" y="482182"/>
            <a:ext cx="714379" cy="1035851"/>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6357950" y="3143248"/>
            <a:ext cx="1571636" cy="642942"/>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График залоговой и расчетной стоимостей для </a:t>
            </a:r>
            <a:r>
              <a:rPr lang="ru-RU" sz="900" u="sng" dirty="0">
                <a:solidFill>
                  <a:schemeClr val="tx1"/>
                </a:solidFill>
              </a:rPr>
              <a:t>выбранного актива</a:t>
            </a:r>
            <a:r>
              <a:rPr lang="ru-RU" sz="900" dirty="0">
                <a:solidFill>
                  <a:schemeClr val="tx1"/>
                </a:solidFill>
              </a:rPr>
              <a:t> за заданный период времени </a:t>
            </a:r>
          </a:p>
        </p:txBody>
      </p:sp>
      <p:cxnSp>
        <p:nvCxnSpPr>
          <p:cNvPr id="11" name="Прямая со стрелкой 10"/>
          <p:cNvCxnSpPr/>
          <p:nvPr/>
        </p:nvCxnSpPr>
        <p:spPr>
          <a:xfrm rot="10800000">
            <a:off x="3714743" y="2214555"/>
            <a:ext cx="3143275" cy="1357323"/>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7929586" y="4929198"/>
            <a:ext cx="1071570" cy="500066"/>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Статистические и аналитические показатели </a:t>
            </a:r>
          </a:p>
        </p:txBody>
      </p:sp>
      <p:cxnSp>
        <p:nvCxnSpPr>
          <p:cNvPr id="16" name="Прямая со стрелкой 15"/>
          <p:cNvCxnSpPr>
            <a:stCxn id="15" idx="0"/>
          </p:cNvCxnSpPr>
          <p:nvPr/>
        </p:nvCxnSpPr>
        <p:spPr>
          <a:xfrm rot="5400000" flipH="1" flipV="1">
            <a:off x="8054602" y="4411273"/>
            <a:ext cx="928694" cy="107157"/>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22</a:t>
            </a:fld>
            <a:endParaRPr lang="ru-RU" sz="1000">
              <a:latin typeface="Verdana"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571472" y="1643050"/>
            <a:ext cx="7322395" cy="4286280"/>
          </a:xfrm>
          <a:prstGeom prst="rect">
            <a:avLst/>
          </a:prstGeom>
          <a:noFill/>
          <a:ln w="9525">
            <a:noFill/>
            <a:miter lim="800000"/>
            <a:headEnd/>
            <a:tailEnd/>
          </a:ln>
          <a:effectLst/>
        </p:spPr>
      </p:pic>
      <p:sp>
        <p:nvSpPr>
          <p:cNvPr id="6" name="Прямоугольник 5"/>
          <p:cNvSpPr/>
          <p:nvPr/>
        </p:nvSpPr>
        <p:spPr>
          <a:xfrm>
            <a:off x="3857620" y="785794"/>
            <a:ext cx="3000396" cy="500066"/>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Для данного объекта мониторинга на выбранном интервале времени мы наблюдаем обесценение залога: залоговая стоимость </a:t>
            </a:r>
            <a:r>
              <a:rPr lang="en-US" sz="900" dirty="0">
                <a:solidFill>
                  <a:schemeClr val="tx1"/>
                </a:solidFill>
              </a:rPr>
              <a:t>&gt; </a:t>
            </a:r>
            <a:r>
              <a:rPr lang="ru-RU" sz="900" dirty="0">
                <a:solidFill>
                  <a:schemeClr val="tx1"/>
                </a:solidFill>
              </a:rPr>
              <a:t>расчетной стоимости</a:t>
            </a:r>
          </a:p>
        </p:txBody>
      </p:sp>
      <p:cxnSp>
        <p:nvCxnSpPr>
          <p:cNvPr id="7" name="Прямая со стрелкой 6"/>
          <p:cNvCxnSpPr>
            <a:stCxn id="6" idx="2"/>
          </p:cNvCxnSpPr>
          <p:nvPr/>
        </p:nvCxnSpPr>
        <p:spPr>
          <a:xfrm rot="5400000">
            <a:off x="3357554" y="1428736"/>
            <a:ext cx="2143140" cy="185738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6" idx="2"/>
          </p:cNvCxnSpPr>
          <p:nvPr/>
        </p:nvCxnSpPr>
        <p:spPr>
          <a:xfrm rot="5400000">
            <a:off x="3036083" y="2250273"/>
            <a:ext cx="3286148" cy="1357322"/>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23</a:t>
            </a:fld>
            <a:endParaRPr lang="ru-RU" sz="1000">
              <a:latin typeface="Verdana"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1428728" y="857232"/>
            <a:ext cx="7589671" cy="5390160"/>
          </a:xfrm>
          <a:prstGeom prst="rect">
            <a:avLst/>
          </a:prstGeom>
          <a:noFill/>
          <a:ln w="9525">
            <a:noFill/>
            <a:miter lim="800000"/>
            <a:headEnd/>
            <a:tailEnd/>
          </a:ln>
          <a:effectLst/>
        </p:spPr>
      </p:pic>
      <p:sp>
        <p:nvSpPr>
          <p:cNvPr id="6" name="Прямоугольник 5"/>
          <p:cNvSpPr/>
          <p:nvPr/>
        </p:nvSpPr>
        <p:spPr>
          <a:xfrm>
            <a:off x="6000760" y="142852"/>
            <a:ext cx="1643074" cy="500066"/>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Сравнительная оценка объекта мониторинга с рыночными аналогами</a:t>
            </a:r>
          </a:p>
        </p:txBody>
      </p:sp>
      <p:cxnSp>
        <p:nvCxnSpPr>
          <p:cNvPr id="7" name="Прямая со стрелкой 6"/>
          <p:cNvCxnSpPr/>
          <p:nvPr/>
        </p:nvCxnSpPr>
        <p:spPr>
          <a:xfrm rot="5400000">
            <a:off x="5661431" y="482182"/>
            <a:ext cx="714379" cy="1035851"/>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714348" y="4429132"/>
            <a:ext cx="1643074" cy="500066"/>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Карта с местоположением объекта и его аналогов</a:t>
            </a:r>
          </a:p>
        </p:txBody>
      </p:sp>
      <p:cxnSp>
        <p:nvCxnSpPr>
          <p:cNvPr id="9" name="Прямая со стрелкой 8"/>
          <p:cNvCxnSpPr>
            <a:stCxn id="8" idx="3"/>
          </p:cNvCxnSpPr>
          <p:nvPr/>
        </p:nvCxnSpPr>
        <p:spPr>
          <a:xfrm flipV="1">
            <a:off x="2357422" y="4643446"/>
            <a:ext cx="1000132" cy="35719"/>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7072330" y="4714884"/>
            <a:ext cx="1643074" cy="500066"/>
          </a:xfrm>
          <a:prstGeom prst="rect">
            <a:avLst/>
          </a:prstGeom>
          <a:solidFill>
            <a:schemeClr val="bg2">
              <a:lumMod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rPr>
              <a:t>Основные характеристики объекта мониторинга</a:t>
            </a:r>
          </a:p>
        </p:txBody>
      </p:sp>
      <p:cxnSp>
        <p:nvCxnSpPr>
          <p:cNvPr id="13" name="Прямая со стрелкой 12"/>
          <p:cNvCxnSpPr>
            <a:stCxn id="12" idx="0"/>
          </p:cNvCxnSpPr>
          <p:nvPr/>
        </p:nvCxnSpPr>
        <p:spPr>
          <a:xfrm rot="16200000" flipV="1">
            <a:off x="7590256" y="4411272"/>
            <a:ext cx="571504" cy="35719"/>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24</a:t>
            </a:fld>
            <a:endParaRPr lang="ru-RU" sz="1000">
              <a:latin typeface="Verdana" pitchFamily="34" charset="0"/>
            </a:endParaRPr>
          </a:p>
        </p:txBody>
      </p:sp>
      <p:sp>
        <p:nvSpPr>
          <p:cNvPr id="5" name="TextBox 4"/>
          <p:cNvSpPr txBox="1"/>
          <p:nvPr/>
        </p:nvSpPr>
        <p:spPr>
          <a:xfrm>
            <a:off x="1964513" y="1000108"/>
            <a:ext cx="5214974"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Возможности системы мониторинга:</a:t>
            </a:r>
          </a:p>
        </p:txBody>
      </p:sp>
      <p:sp>
        <p:nvSpPr>
          <p:cNvPr id="6" name="Прямоугольник 5"/>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428728" y="1857364"/>
            <a:ext cx="6357982" cy="4068806"/>
          </a:xfrm>
          <a:prstGeom prst="rect">
            <a:avLst/>
          </a:prstGeom>
          <a:noFill/>
        </p:spPr>
        <p:txBody>
          <a:bodyPr wrap="square" rtlCol="0">
            <a:spAutoFit/>
          </a:bodyPr>
          <a:lstStyle/>
          <a:p>
            <a:pPr marL="342900" indent="-342900">
              <a:spcBef>
                <a:spcPct val="20000"/>
              </a:spcBef>
              <a:buClr>
                <a:srgbClr val="B2C2BC"/>
              </a:buClr>
              <a:buFont typeface="Wingdings" pitchFamily="2" charset="2"/>
              <a:buChar char="§"/>
              <a:defRPr/>
            </a:pPr>
            <a:r>
              <a:rPr lang="ru-RU" sz="1200" dirty="0"/>
              <a:t> </a:t>
            </a:r>
            <a:r>
              <a:rPr lang="ru-RU" sz="1400" kern="0" dirty="0">
                <a:solidFill>
                  <a:srgbClr val="000000"/>
                </a:solidFill>
                <a:latin typeface="Verdana" pitchFamily="34" charset="0"/>
                <a:ea typeface="Verdana" pitchFamily="34" charset="0"/>
                <a:cs typeface="Verdana" pitchFamily="34" charset="0"/>
              </a:rPr>
              <a:t>оценка стоимости различных активов в режиме реального времени с учётом превалирующей рыночной конъюнктуры,</a:t>
            </a:r>
          </a:p>
          <a:p>
            <a:pPr marL="342900" indent="-342900">
              <a:spcBef>
                <a:spcPct val="20000"/>
              </a:spcBef>
              <a:buClr>
                <a:srgbClr val="B2C2BC"/>
              </a:buClr>
              <a:buFont typeface="Wingdings" pitchFamily="2" charset="2"/>
              <a:buChar char="§"/>
              <a:defRPr/>
            </a:pPr>
            <a:endParaRPr lang="ru-RU" sz="1400" kern="0" dirty="0">
              <a:solidFill>
                <a:srgbClr val="000000"/>
              </a:solidFill>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solidFill>
                  <a:srgbClr val="000000"/>
                </a:solidFill>
                <a:latin typeface="Verdana" pitchFamily="34" charset="0"/>
                <a:ea typeface="Verdana" pitchFamily="34" charset="0"/>
                <a:cs typeface="Verdana" pitchFamily="34" charset="0"/>
              </a:rPr>
              <a:t> отслеживание динамики изменения стоимости во времени как отдельно взятого актива, так и портфеля активов,</a:t>
            </a:r>
          </a:p>
          <a:p>
            <a:pPr marL="342900" indent="-342900">
              <a:spcBef>
                <a:spcPct val="20000"/>
              </a:spcBef>
              <a:buClr>
                <a:srgbClr val="B2C2BC"/>
              </a:buClr>
              <a:buFont typeface="Wingdings" pitchFamily="2" charset="2"/>
              <a:buChar char="§"/>
              <a:defRPr/>
            </a:pPr>
            <a:endParaRPr lang="ru-RU" sz="1400" kern="0" dirty="0">
              <a:solidFill>
                <a:srgbClr val="000000"/>
              </a:solidFill>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solidFill>
                  <a:srgbClr val="000000"/>
                </a:solidFill>
                <a:latin typeface="Verdana" pitchFamily="34" charset="0"/>
                <a:ea typeface="Verdana" pitchFamily="34" charset="0"/>
                <a:cs typeface="Verdana" pitchFamily="34" charset="0"/>
              </a:rPr>
              <a:t> проведение сравнительного анализа активов с их рыночными аналогами,</a:t>
            </a:r>
          </a:p>
          <a:p>
            <a:pPr marL="342900" indent="-342900">
              <a:spcBef>
                <a:spcPct val="20000"/>
              </a:spcBef>
              <a:buClr>
                <a:srgbClr val="B2C2BC"/>
              </a:buClr>
              <a:buFont typeface="Wingdings" pitchFamily="2" charset="2"/>
              <a:buChar char="§"/>
              <a:defRPr/>
            </a:pPr>
            <a:endParaRPr lang="ru-RU" sz="1400" kern="0" dirty="0">
              <a:solidFill>
                <a:srgbClr val="000000"/>
              </a:solidFill>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solidFill>
                  <a:srgbClr val="000000"/>
                </a:solidFill>
                <a:latin typeface="Verdana" pitchFamily="34" charset="0"/>
                <a:ea typeface="Verdana" pitchFamily="34" charset="0"/>
                <a:cs typeface="Verdana" pitchFamily="34" charset="0"/>
              </a:rPr>
              <a:t> получение различных статистических и аналитических параметров для отдельно взятых активов и портфелей активов,</a:t>
            </a:r>
          </a:p>
          <a:p>
            <a:pPr marL="342900" indent="-342900">
              <a:spcBef>
                <a:spcPct val="20000"/>
              </a:spcBef>
              <a:buClr>
                <a:srgbClr val="B2C2BC"/>
              </a:buClr>
              <a:buFont typeface="Wingdings" pitchFamily="2" charset="2"/>
              <a:buChar char="§"/>
              <a:defRPr/>
            </a:pPr>
            <a:endParaRPr lang="ru-RU" sz="1400" kern="0" dirty="0">
              <a:solidFill>
                <a:srgbClr val="000000"/>
              </a:solidFill>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solidFill>
                  <a:srgbClr val="000000"/>
                </a:solidFill>
                <a:latin typeface="Verdana" pitchFamily="34" charset="0"/>
                <a:ea typeface="Verdana" pitchFamily="34" charset="0"/>
                <a:cs typeface="Verdana" pitchFamily="34" charset="0"/>
              </a:rPr>
              <a:t> мониторинг стоимости залогов в режиме реального времени и предупреждение об их обесценении.</a:t>
            </a: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25</a:t>
            </a:fld>
            <a:endParaRPr lang="ru-RU" sz="1000">
              <a:latin typeface="Verdana" pitchFamily="34" charset="0"/>
            </a:endParaRPr>
          </a:p>
        </p:txBody>
      </p:sp>
      <p:sp>
        <p:nvSpPr>
          <p:cNvPr id="5" name="TextBox 4"/>
          <p:cNvSpPr txBox="1"/>
          <p:nvPr/>
        </p:nvSpPr>
        <p:spPr>
          <a:xfrm>
            <a:off x="4145440" y="2876534"/>
            <a:ext cx="853119" cy="338554"/>
          </a:xfrm>
          <a:prstGeom prst="rect">
            <a:avLst/>
          </a:prstGeom>
          <a:noFill/>
        </p:spPr>
        <p:txBody>
          <a:bodyPr wrap="none" rtlCol="0">
            <a:spAutoFit/>
          </a:bodyPr>
          <a:lstStyle/>
          <a:p>
            <a:r>
              <a:rPr lang="ru-RU" sz="1600" dirty="0">
                <a:latin typeface="Verdana" pitchFamily="34" charset="0"/>
                <a:ea typeface="Verdana" pitchFamily="34" charset="0"/>
                <a:cs typeface="Verdana" pitchFamily="34" charset="0"/>
              </a:rPr>
              <a:t>Кейсы</a:t>
            </a:r>
          </a:p>
        </p:txBody>
      </p:sp>
      <p:sp>
        <p:nvSpPr>
          <p:cNvPr id="6" name="Прямоугольник 5"/>
          <p:cNvSpPr/>
          <p:nvPr/>
        </p:nvSpPr>
        <p:spPr>
          <a:xfrm>
            <a:off x="857224" y="350043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907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0" y="6411913"/>
            <a:ext cx="9144000" cy="0"/>
          </a:xfrm>
          <a:prstGeom prst="line">
            <a:avLst/>
          </a:prstGeom>
          <a:ln w="12700" cap="flat" cmpd="sng">
            <a:solidFill>
              <a:srgbClr val="797B7E"/>
            </a:solidFill>
            <a:headEnd type="none"/>
          </a:ln>
          <a:effectLst/>
        </p:spPr>
        <p:style>
          <a:lnRef idx="2">
            <a:schemeClr val="accent1"/>
          </a:lnRef>
          <a:fillRef idx="0">
            <a:schemeClr val="accent1"/>
          </a:fillRef>
          <a:effectRef idx="1">
            <a:schemeClr val="accent1"/>
          </a:effectRef>
          <a:fontRef idx="minor">
            <a:schemeClr val="tx1"/>
          </a:fontRef>
        </p:style>
      </p:cxnSp>
      <p:sp>
        <p:nvSpPr>
          <p:cNvPr id="3076" name="Прямоугольник 10"/>
          <p:cNvSpPr>
            <a:spLocks noChangeArrowheads="1"/>
          </p:cNvSpPr>
          <p:nvPr/>
        </p:nvSpPr>
        <p:spPr bwMode="auto">
          <a:xfrm>
            <a:off x="7466013" y="6484938"/>
            <a:ext cx="92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00">
              <a:solidFill>
                <a:srgbClr val="FF6600"/>
              </a:solidFill>
              <a:latin typeface="Franklin Gothic Medium" panose="020B0603020102020204" pitchFamily="34" charset="0"/>
            </a:endParaRPr>
          </a:p>
        </p:txBody>
      </p:sp>
      <p:sp>
        <p:nvSpPr>
          <p:cNvPr id="3078" name="Прямоугольник 22"/>
          <p:cNvSpPr>
            <a:spLocks noChangeArrowheads="1"/>
          </p:cNvSpPr>
          <p:nvPr/>
        </p:nvSpPr>
        <p:spPr bwMode="auto">
          <a:xfrm>
            <a:off x="4337050" y="2540000"/>
            <a:ext cx="37703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ru-RU" altLang="ru-RU">
                <a:latin typeface="Franklin Gothic Book" panose="020B0503020102020204" pitchFamily="34" charset="0"/>
              </a:rPr>
              <a:t>Индекс</a:t>
            </a:r>
            <a:r>
              <a:rPr lang="en-US" altLang="ru-RU">
                <a:latin typeface="Franklin Gothic Book" panose="020B0503020102020204" pitchFamily="34" charset="0"/>
              </a:rPr>
              <a:t> </a:t>
            </a:r>
            <a:r>
              <a:rPr lang="ru-RU" altLang="ru-RU">
                <a:latin typeface="Franklin Gothic Book" panose="020B0503020102020204" pitchFamily="34" charset="0"/>
              </a:rPr>
              <a:t>должной осмотрительности</a:t>
            </a:r>
          </a:p>
          <a:p>
            <a:pPr eaLnBrk="1" hangingPunct="1">
              <a:spcBef>
                <a:spcPct val="0"/>
              </a:spcBef>
              <a:buFontTx/>
              <a:buNone/>
            </a:pPr>
            <a:r>
              <a:rPr lang="en-US" altLang="ru-RU" sz="2800">
                <a:latin typeface="Franklin Gothic Book" panose="020B0503020102020204" pitchFamily="34" charset="0"/>
              </a:rPr>
              <a:t> </a:t>
            </a:r>
            <a:br>
              <a:rPr lang="en-US" altLang="ru-RU" sz="2800">
                <a:latin typeface="Franklin Gothic Book" panose="020B0503020102020204" pitchFamily="34" charset="0"/>
              </a:rPr>
            </a:br>
            <a:r>
              <a:rPr lang="en-US" altLang="ru-RU" sz="2800" b="1">
                <a:latin typeface="Franklin Gothic Book" panose="020B0503020102020204" pitchFamily="34" charset="0"/>
              </a:rPr>
              <a:t>2015</a:t>
            </a:r>
            <a:endParaRPr lang="ru-RU" altLang="ru-RU" sz="2800" b="1">
              <a:latin typeface="Franklin Gothic Book" panose="020B0503020102020204" pitchFamily="34" charset="0"/>
            </a:endParaRPr>
          </a:p>
        </p:txBody>
      </p:sp>
      <p:pic>
        <p:nvPicPr>
          <p:cNvPr id="3080" name="Рисунок 1"/>
          <p:cNvPicPr>
            <a:picLocks noChangeAspect="1"/>
          </p:cNvPicPr>
          <p:nvPr/>
        </p:nvPicPr>
        <p:blipFill>
          <a:blip r:embed="rId3">
            <a:extLst>
              <a:ext uri="{28A0092B-C50C-407E-A947-70E740481C1C}">
                <a14:useLocalDpi xmlns:a14="http://schemas.microsoft.com/office/drawing/2010/main" val="0"/>
              </a:ext>
            </a:extLst>
          </a:blip>
          <a:srcRect l="9473" r="6491"/>
          <a:stretch>
            <a:fillRect/>
          </a:stretch>
        </p:blipFill>
        <p:spPr bwMode="auto">
          <a:xfrm>
            <a:off x="508000" y="2273300"/>
            <a:ext cx="353377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Содержимое 3" descr="IUS_presentation_back.jpg"/>
          <p:cNvPicPr>
            <a:picLocks noGrp="1" noChangeAspect="1"/>
          </p:cNvPicPr>
          <p:nvPr>
            <p:ph sz="quarter" idx="1"/>
          </p:nvPr>
        </p:nvPicPr>
        <p:blipFill>
          <a:blip r:embed="rId4" cstate="print"/>
          <a:srcRect/>
          <a:stretch>
            <a:fillRect/>
          </a:stretch>
        </p:blipFill>
        <p:spPr>
          <a:xfrm>
            <a:off x="0" y="0"/>
            <a:ext cx="9144000" cy="6858000"/>
          </a:xfrm>
        </p:spPr>
      </p:pic>
      <p:sp>
        <p:nvSpPr>
          <p:cNvPr id="10" name="Прямоугольник 22"/>
          <p:cNvSpPr>
            <a:spLocks noChangeArrowheads="1"/>
          </p:cNvSpPr>
          <p:nvPr/>
        </p:nvSpPr>
        <p:spPr bwMode="auto">
          <a:xfrm>
            <a:off x="4489450" y="2692400"/>
            <a:ext cx="37703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ru-RU" altLang="ru-RU" dirty="0">
                <a:latin typeface="Franklin Gothic Book" panose="020B0503020102020204" pitchFamily="34" charset="0"/>
              </a:rPr>
              <a:t>Индекс</a:t>
            </a:r>
            <a:r>
              <a:rPr lang="en-US" altLang="ru-RU" dirty="0">
                <a:latin typeface="Franklin Gothic Book" panose="020B0503020102020204" pitchFamily="34" charset="0"/>
              </a:rPr>
              <a:t> </a:t>
            </a:r>
            <a:r>
              <a:rPr lang="ru-RU" altLang="ru-RU" dirty="0">
                <a:latin typeface="Franklin Gothic Book" panose="020B0503020102020204" pitchFamily="34" charset="0"/>
              </a:rPr>
              <a:t>должной осмотрительности</a:t>
            </a:r>
          </a:p>
          <a:p>
            <a:pPr eaLnBrk="1" hangingPunct="1">
              <a:spcBef>
                <a:spcPct val="0"/>
              </a:spcBef>
              <a:buFontTx/>
              <a:buNone/>
            </a:pPr>
            <a:r>
              <a:rPr lang="en-US" altLang="ru-RU" sz="2800" dirty="0">
                <a:latin typeface="Franklin Gothic Book" panose="020B0503020102020204" pitchFamily="34" charset="0"/>
              </a:rPr>
              <a:t> </a:t>
            </a:r>
            <a:br>
              <a:rPr lang="en-US" altLang="ru-RU" sz="2800" dirty="0">
                <a:latin typeface="Franklin Gothic Book" panose="020B0503020102020204" pitchFamily="34" charset="0"/>
              </a:rPr>
            </a:br>
            <a:r>
              <a:rPr lang="en-US" altLang="ru-RU" sz="2800" b="1" dirty="0">
                <a:latin typeface="Franklin Gothic Book" panose="020B0503020102020204" pitchFamily="34" charset="0"/>
              </a:rPr>
              <a:t>201</a:t>
            </a:r>
            <a:r>
              <a:rPr lang="ru-RU" altLang="ru-RU" sz="2800" b="1" dirty="0">
                <a:latin typeface="Franklin Gothic Book" panose="020B0503020102020204" pitchFamily="34" charset="0"/>
              </a:rPr>
              <a:t>7</a:t>
            </a:r>
          </a:p>
        </p:txBody>
      </p:sp>
      <p:pic>
        <p:nvPicPr>
          <p:cNvPr id="11" name="Рисунок 1"/>
          <p:cNvPicPr>
            <a:picLocks noChangeAspect="1"/>
          </p:cNvPicPr>
          <p:nvPr/>
        </p:nvPicPr>
        <p:blipFill>
          <a:blip r:embed="rId3">
            <a:extLst>
              <a:ext uri="{28A0092B-C50C-407E-A947-70E740481C1C}">
                <a14:useLocalDpi xmlns:a14="http://schemas.microsoft.com/office/drawing/2010/main" val="0"/>
              </a:ext>
            </a:extLst>
          </a:blip>
          <a:srcRect l="9473" r="6491"/>
          <a:stretch>
            <a:fillRect/>
          </a:stretch>
        </p:blipFill>
        <p:spPr bwMode="auto">
          <a:xfrm>
            <a:off x="660400" y="2425700"/>
            <a:ext cx="353377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83568" y="1000108"/>
            <a:ext cx="7776864"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Индекс должной осмотрительности ИДО СПАРК-Интерфакс</a:t>
            </a:r>
          </a:p>
        </p:txBody>
      </p:sp>
      <p:sp>
        <p:nvSpPr>
          <p:cNvPr id="13" name="Прямоугольник 12"/>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135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27</a:t>
            </a:fld>
            <a:endParaRPr lang="ru-RU" sz="1000">
              <a:latin typeface="Verdana" pitchFamily="34" charset="0"/>
            </a:endParaRPr>
          </a:p>
        </p:txBody>
      </p:sp>
      <p:pic>
        <p:nvPicPr>
          <p:cNvPr id="7" name="Picture 2" descr="http://cs3.a5.ru/media/ca/42/d5/512_ca42d5e1bcdf942627c2f8e174032c02.jpg"/>
          <p:cNvPicPr>
            <a:picLocks noChangeAspect="1" noChangeArrowheads="1"/>
          </p:cNvPicPr>
          <p:nvPr/>
        </p:nvPicPr>
        <p:blipFill>
          <a:blip r:embed="rId4">
            <a:extLst>
              <a:ext uri="{28A0092B-C50C-407E-A947-70E740481C1C}">
                <a14:useLocalDpi xmlns:a14="http://schemas.microsoft.com/office/drawing/2010/main" val="0"/>
              </a:ext>
            </a:extLst>
          </a:blip>
          <a:srcRect r="5566"/>
          <a:stretch>
            <a:fillRect/>
          </a:stretch>
        </p:blipFill>
        <p:spPr bwMode="auto">
          <a:xfrm>
            <a:off x="6783388" y="3294063"/>
            <a:ext cx="2286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1"/>
          <p:cNvSpPr>
            <a:spLocks noGrp="1"/>
          </p:cNvSpPr>
          <p:nvPr>
            <p:ph type="title"/>
          </p:nvPr>
        </p:nvSpPr>
        <p:spPr>
          <a:xfrm>
            <a:off x="593725" y="834391"/>
            <a:ext cx="8085137" cy="655638"/>
          </a:xfrm>
        </p:spPr>
        <p:txBody>
          <a:bodyPr/>
          <a:lstStyle/>
          <a:p>
            <a:pPr algn="l" eaLnBrk="1" hangingPunct="1">
              <a:defRPr/>
            </a:pPr>
            <a:r>
              <a:rPr lang="ru-RU" altLang="ru-RU" sz="2400" dirty="0">
                <a:solidFill>
                  <a:schemeClr val="tx1"/>
                </a:solidFill>
                <a:latin typeface="+mn-lt"/>
                <a:ea typeface="+mn-ea"/>
                <a:cs typeface="Arial" pitchFamily="34" charset="0"/>
              </a:rPr>
              <a:t>Чем полезен индекс должной осмотрительности?</a:t>
            </a:r>
          </a:p>
        </p:txBody>
      </p:sp>
      <p:sp>
        <p:nvSpPr>
          <p:cNvPr id="10" name="Содержимое 2"/>
          <p:cNvSpPr txBox="1">
            <a:spLocks/>
          </p:cNvSpPr>
          <p:nvPr/>
        </p:nvSpPr>
        <p:spPr bwMode="auto">
          <a:xfrm>
            <a:off x="738188" y="2728913"/>
            <a:ext cx="6249987" cy="357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eaLnBrk="1" hangingPunct="1">
              <a:spcBef>
                <a:spcPct val="100000"/>
              </a:spcBef>
              <a:buFont typeface="Arial" panose="020B0604020202020204" pitchFamily="34" charset="0"/>
              <a:buNone/>
              <a:defRPr/>
            </a:pPr>
            <a:r>
              <a:rPr lang="ru-RU" altLang="ru-RU" sz="1600"/>
              <a:t>ИДО - эффективный инструмент экспресс-диагностики контрагентов;</a:t>
            </a:r>
          </a:p>
          <a:p>
            <a:pPr marL="0" indent="0" algn="just" eaLnBrk="1" hangingPunct="1">
              <a:spcBef>
                <a:spcPct val="100000"/>
              </a:spcBef>
              <a:buFont typeface="Arial" panose="020B0604020202020204" pitchFamily="34" charset="0"/>
              <a:buNone/>
              <a:defRPr/>
            </a:pPr>
            <a:r>
              <a:rPr lang="ru-RU" altLang="ru-RU" sz="1600"/>
              <a:t>Применение ИДО соответствует критериям должной осмотрительности, рекомендованным ФНС;</a:t>
            </a:r>
            <a:endParaRPr lang="en-US" altLang="ru-RU" sz="1600"/>
          </a:p>
          <a:p>
            <a:pPr marL="0" indent="0" algn="just" eaLnBrk="1" hangingPunct="1">
              <a:spcBef>
                <a:spcPct val="100000"/>
              </a:spcBef>
              <a:buFont typeface="Arial" panose="020B0604020202020204" pitchFamily="34" charset="0"/>
              <a:buNone/>
              <a:defRPr/>
            </a:pPr>
            <a:r>
              <a:rPr lang="ru-RU" altLang="ru-RU" sz="1600"/>
              <a:t>ИДО – важный элемент анализа кредитных рисков;</a:t>
            </a:r>
          </a:p>
          <a:p>
            <a:pPr marL="0" indent="0" algn="just" eaLnBrk="1" hangingPunct="1">
              <a:spcBef>
                <a:spcPct val="100000"/>
              </a:spcBef>
              <a:buFont typeface="Arial" panose="020B0604020202020204" pitchFamily="34" charset="0"/>
              <a:buNone/>
              <a:defRPr/>
            </a:pPr>
            <a:r>
              <a:rPr lang="ru-RU" altLang="ru-RU" sz="1600"/>
              <a:t>Внедрение ИДО</a:t>
            </a:r>
            <a:r>
              <a:rPr lang="ru-RU" altLang="ru-RU" sz="1600">
                <a:solidFill>
                  <a:srgbClr val="FF0000"/>
                </a:solidFill>
              </a:rPr>
              <a:t> </a:t>
            </a:r>
            <a:r>
              <a:rPr lang="ru-RU" altLang="ru-RU" sz="1600"/>
              <a:t>позволяет выявить неблагонадежные компании с целью адекватно рассчитывать среднеотраслевые коэффициенты и другие аналитические показатели;</a:t>
            </a:r>
          </a:p>
          <a:p>
            <a:pPr marL="0" indent="0" algn="just" eaLnBrk="1" hangingPunct="1">
              <a:spcBef>
                <a:spcPct val="100000"/>
              </a:spcBef>
              <a:buFont typeface="Arial" panose="020B0604020202020204" pitchFamily="34" charset="0"/>
              <a:buNone/>
              <a:defRPr/>
            </a:pPr>
            <a:r>
              <a:rPr lang="ru-RU" altLang="ru-RU" sz="1600"/>
              <a:t>Формирование адекватного информационного обеспечения для использования в построении финансовых моделей</a:t>
            </a:r>
            <a:endParaRPr lang="ru-RU" altLang="ru-RU"/>
          </a:p>
          <a:p>
            <a:pPr eaLnBrk="1" hangingPunct="1">
              <a:spcBef>
                <a:spcPct val="100000"/>
              </a:spcBef>
              <a:defRPr/>
            </a:pPr>
            <a:endParaRPr lang="ru-RU" altLang="ru-RU" dirty="0"/>
          </a:p>
        </p:txBody>
      </p:sp>
      <p:sp>
        <p:nvSpPr>
          <p:cNvPr id="11" name="Прямоугольник 10"/>
          <p:cNvSpPr/>
          <p:nvPr/>
        </p:nvSpPr>
        <p:spPr>
          <a:xfrm>
            <a:off x="4763" y="5748338"/>
            <a:ext cx="588962" cy="341312"/>
          </a:xfrm>
          <a:prstGeom prst="rect">
            <a:avLst/>
          </a:prstGeom>
          <a:gradFill flip="none" rotWithShape="1">
            <a:gsLst>
              <a:gs pos="1250">
                <a:schemeClr val="accent6">
                  <a:lumMod val="75000"/>
                </a:schemeClr>
              </a:gs>
              <a:gs pos="67000">
                <a:srgbClr val="FF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763" y="4738688"/>
            <a:ext cx="588963" cy="341312"/>
          </a:xfrm>
          <a:prstGeom prst="rect">
            <a:avLst/>
          </a:prstGeom>
          <a:gradFill flip="none" rotWithShape="1">
            <a:gsLst>
              <a:gs pos="1250">
                <a:schemeClr val="accent6">
                  <a:lumMod val="75000"/>
                </a:schemeClr>
              </a:gs>
              <a:gs pos="67000">
                <a:srgbClr val="FF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4763" y="4144963"/>
            <a:ext cx="588963" cy="339725"/>
          </a:xfrm>
          <a:prstGeom prst="rect">
            <a:avLst/>
          </a:prstGeom>
          <a:gradFill flip="none" rotWithShape="1">
            <a:gsLst>
              <a:gs pos="1250">
                <a:schemeClr val="accent6">
                  <a:lumMod val="75000"/>
                </a:schemeClr>
              </a:gs>
              <a:gs pos="67000">
                <a:srgbClr val="FF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4763" y="2792413"/>
            <a:ext cx="590550" cy="339725"/>
          </a:xfrm>
          <a:prstGeom prst="rect">
            <a:avLst/>
          </a:prstGeom>
          <a:gradFill flip="none" rotWithShape="1">
            <a:gsLst>
              <a:gs pos="1250">
                <a:schemeClr val="accent6">
                  <a:lumMod val="75000"/>
                </a:schemeClr>
              </a:gs>
              <a:gs pos="67000">
                <a:srgbClr val="FF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5" name="Прямоугольник 14"/>
          <p:cNvSpPr/>
          <p:nvPr/>
        </p:nvSpPr>
        <p:spPr>
          <a:xfrm>
            <a:off x="4763" y="3527425"/>
            <a:ext cx="590550" cy="341313"/>
          </a:xfrm>
          <a:prstGeom prst="rect">
            <a:avLst/>
          </a:prstGeom>
          <a:gradFill flip="none" rotWithShape="1">
            <a:gsLst>
              <a:gs pos="1250">
                <a:schemeClr val="accent6">
                  <a:lumMod val="75000"/>
                </a:schemeClr>
              </a:gs>
              <a:gs pos="67000">
                <a:srgbClr val="FF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6" name="Скругленный прямоугольник 15"/>
          <p:cNvSpPr/>
          <p:nvPr/>
        </p:nvSpPr>
        <p:spPr>
          <a:xfrm>
            <a:off x="438150" y="1641634"/>
            <a:ext cx="7953375" cy="896937"/>
          </a:xfrm>
          <a:prstGeom prst="roundRect">
            <a:avLst/>
          </a:prstGeom>
          <a:noFill/>
          <a:ln w="25400">
            <a:solidFill>
              <a:srgbClr val="FF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7" name="Прямоугольник 1"/>
          <p:cNvSpPr>
            <a:spLocks noChangeArrowheads="1"/>
          </p:cNvSpPr>
          <p:nvPr/>
        </p:nvSpPr>
        <p:spPr bwMode="auto">
          <a:xfrm>
            <a:off x="652462" y="1663701"/>
            <a:ext cx="7524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ru-RU" altLang="ru-RU" sz="1600" dirty="0"/>
              <a:t>Индекс должной осмотрительности – </a:t>
            </a:r>
            <a:r>
              <a:rPr lang="ru-RU" altLang="ru-RU" sz="1600" dirty="0" err="1"/>
              <a:t>скоринговая</a:t>
            </a:r>
            <a:r>
              <a:rPr lang="ru-RU" altLang="ru-RU" sz="1600" dirty="0"/>
              <a:t> модель, позволяющая оценить вероятность того, что та или иная компания является однодневкой, «брошенным активом», создана в качестве «транзакционной единицы».</a:t>
            </a:r>
          </a:p>
        </p:txBody>
      </p:sp>
    </p:spTree>
    <p:extLst>
      <p:ext uri="{BB962C8B-B14F-4D97-AF65-F5344CB8AC3E}">
        <p14:creationId xmlns:p14="http://schemas.microsoft.com/office/powerpoint/2010/main" val="2710630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28</a:t>
            </a:fld>
            <a:endParaRPr lang="ru-RU" sz="1000">
              <a:latin typeface="Verdana" pitchFamily="34" charset="0"/>
            </a:endParaRPr>
          </a:p>
        </p:txBody>
      </p:sp>
      <p:graphicFrame>
        <p:nvGraphicFramePr>
          <p:cNvPr id="4" name="Group 30"/>
          <p:cNvGraphicFramePr>
            <a:graphicFrameLocks noGrp="1"/>
          </p:cNvGraphicFramePr>
          <p:nvPr>
            <p:extLst>
              <p:ext uri="{D42A27DB-BD31-4B8C-83A1-F6EECF244321}">
                <p14:modId xmlns:p14="http://schemas.microsoft.com/office/powerpoint/2010/main" val="1099148036"/>
              </p:ext>
            </p:extLst>
          </p:nvPr>
        </p:nvGraphicFramePr>
        <p:xfrm>
          <a:off x="692844" y="2466181"/>
          <a:ext cx="7602538" cy="3119439"/>
        </p:xfrm>
        <a:graphic>
          <a:graphicData uri="http://schemas.openxmlformats.org/drawingml/2006/table">
            <a:tbl>
              <a:tblPr/>
              <a:tblGrid>
                <a:gridCol w="5408643">
                  <a:extLst>
                    <a:ext uri="{9D8B030D-6E8A-4147-A177-3AD203B41FA5}">
                      <a16:colId xmlns:a16="http://schemas.microsoft.com/office/drawing/2014/main" xmlns="" val="20000"/>
                    </a:ext>
                  </a:extLst>
                </a:gridCol>
                <a:gridCol w="2193895">
                  <a:extLst>
                    <a:ext uri="{9D8B030D-6E8A-4147-A177-3AD203B41FA5}">
                      <a16:colId xmlns:a16="http://schemas.microsoft.com/office/drawing/2014/main" xmlns="" val="20001"/>
                    </a:ext>
                  </a:extLst>
                </a:gridCol>
              </a:tblGrid>
              <a:tr h="49940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a:ln>
                            <a:noFill/>
                          </a:ln>
                          <a:solidFill>
                            <a:srgbClr val="FFFFFF"/>
                          </a:solidFill>
                          <a:effectLst/>
                          <a:latin typeface="Calibri" pitchFamily="34" charset="0"/>
                          <a:ea typeface="Calibri" pitchFamily="34" charset="0"/>
                          <a:cs typeface="Times New Roman" pitchFamily="18" charset="0"/>
                        </a:rPr>
                        <a:t>Группы гарантированной благонадежности</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8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a:ln>
                            <a:noFill/>
                          </a:ln>
                          <a:solidFill>
                            <a:schemeClr val="bg1"/>
                          </a:solidFill>
                          <a:effectLst/>
                          <a:latin typeface="Arial" pitchFamily="34" charset="0"/>
                          <a:cs typeface="Arial" pitchFamily="34" charset="0"/>
                        </a:rPr>
                        <a:t>доля</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8000"/>
                    </a:solidFill>
                  </a:tcPr>
                </a:tc>
                <a:extLst>
                  <a:ext uri="{0D108BD9-81ED-4DB2-BD59-A6C34878D82A}">
                    <a16:rowId xmlns:a16="http://schemas.microsoft.com/office/drawing/2014/main" xmlns="" val="10000"/>
                  </a:ext>
                </a:extLst>
              </a:tr>
              <a:tr h="4882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a:ln>
                            <a:noFill/>
                          </a:ln>
                          <a:solidFill>
                            <a:schemeClr val="bg1"/>
                          </a:solidFill>
                          <a:effectLst/>
                          <a:latin typeface="Arial" pitchFamily="34" charset="0"/>
                          <a:cs typeface="Arial" pitchFamily="34" charset="0"/>
                        </a:rPr>
                        <a:t>Компании, сдающие отчетность в соответствии с МСФО</a:t>
                      </a:r>
                      <a:endParaRPr kumimoji="0" lang="ru-RU"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cs typeface="Arial" pitchFamily="34" charset="0"/>
                        </a:rPr>
                        <a:t>0,012% </a:t>
                      </a:r>
                      <a:endParaRPr kumimoji="0" lang="en-US" sz="1400" b="0" i="0" u="none" strike="noStrike" cap="none" normalizeH="0" baseline="0" dirty="0">
                        <a:ln>
                          <a:noFill/>
                        </a:ln>
                        <a:solidFill>
                          <a:srgbClr val="000000"/>
                        </a:solidFill>
                        <a:effectLst/>
                        <a:latin typeface="Arial" pitchFamily="34" charset="0"/>
                        <a:cs typeface="Arial" pitchFamily="34" charset="0"/>
                      </a:endParaRP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xmlns="" val="10001"/>
                  </a:ext>
                </a:extLst>
              </a:tr>
              <a:tr h="45220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kern="1200" cap="none" normalizeH="0" baseline="0" dirty="0">
                          <a:ln>
                            <a:noFill/>
                          </a:ln>
                          <a:solidFill>
                            <a:schemeClr val="bg1"/>
                          </a:solidFill>
                          <a:effectLst/>
                          <a:latin typeface="Arial" pitchFamily="34" charset="0"/>
                          <a:ea typeface="+mn-ea"/>
                          <a:cs typeface="Arial" pitchFamily="34" charset="0"/>
                        </a:rPr>
                        <a:t>Системообразующие компании</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cs typeface="Arial" pitchFamily="34" charset="0"/>
                        </a:rPr>
                        <a:t>0,004%</a:t>
                      </a:r>
                      <a:endParaRPr kumimoji="0" lang="ru-RU"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xmlns="" val="10002"/>
                  </a:ext>
                </a:extLst>
              </a:tr>
              <a:tr h="5066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a:ln>
                            <a:noFill/>
                          </a:ln>
                          <a:solidFill>
                            <a:schemeClr val="bg1"/>
                          </a:solidFill>
                          <a:effectLst/>
                          <a:latin typeface="Arial" pitchFamily="34" charset="0"/>
                          <a:cs typeface="Arial" pitchFamily="34" charset="0"/>
                        </a:rPr>
                        <a:t>Стратегические предприятия</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cs typeface="Arial" pitchFamily="34" charset="0"/>
                        </a:rPr>
                        <a:t>0,003%</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xmlns="" val="10003"/>
                  </a:ext>
                </a:extLst>
              </a:tr>
              <a:tr h="47919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kern="1200" cap="none" normalizeH="0" baseline="0" dirty="0">
                          <a:ln>
                            <a:noFill/>
                          </a:ln>
                          <a:solidFill>
                            <a:schemeClr val="bg1"/>
                          </a:solidFill>
                          <a:effectLst/>
                          <a:latin typeface="Arial" pitchFamily="34" charset="0"/>
                          <a:ea typeface="+mn-ea"/>
                          <a:cs typeface="Arial" pitchFamily="34" charset="0"/>
                        </a:rPr>
                        <a:t>Российские компании-эмитенты</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kern="1200" cap="none" normalizeH="0" baseline="0" dirty="0">
                          <a:ln>
                            <a:noFill/>
                          </a:ln>
                          <a:solidFill>
                            <a:srgbClr val="000000"/>
                          </a:solidFill>
                          <a:effectLst/>
                          <a:latin typeface="Arial" pitchFamily="34" charset="0"/>
                          <a:ea typeface="+mn-ea"/>
                          <a:cs typeface="Arial" pitchFamily="34" charset="0"/>
                        </a:rPr>
                        <a:t>0,053%</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xmlns="" val="10004"/>
                  </a:ext>
                </a:extLst>
              </a:tr>
              <a:tr h="6937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kern="1200" cap="none" normalizeH="0" baseline="0" dirty="0">
                          <a:ln>
                            <a:noFill/>
                          </a:ln>
                          <a:solidFill>
                            <a:schemeClr val="bg1"/>
                          </a:solidFill>
                          <a:effectLst/>
                          <a:latin typeface="Arial" pitchFamily="34" charset="0"/>
                          <a:ea typeface="+mn-ea"/>
                          <a:cs typeface="Arial" pitchFamily="34" charset="0"/>
                        </a:rPr>
                        <a:t>Члены  Российского союза промышленников и предпринимателей</a:t>
                      </a: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ru-RU" altLang="ru-RU" sz="1400" dirty="0"/>
                        <a:t>0,007%</a:t>
                      </a:r>
                      <a:endParaRPr kumimoji="0" lang="ru-RU" sz="1400" b="0" i="0" u="none" strike="noStrike" kern="1200" cap="none" normalizeH="0" baseline="0" dirty="0">
                        <a:ln>
                          <a:noFill/>
                        </a:ln>
                        <a:solidFill>
                          <a:srgbClr val="000000"/>
                        </a:solidFill>
                        <a:effectLst/>
                        <a:latin typeface="Arial" pitchFamily="34" charset="0"/>
                        <a:ea typeface="+mn-ea"/>
                        <a:cs typeface="Arial" pitchFamily="34" charset="0"/>
                      </a:endParaRPr>
                    </a:p>
                  </a:txBody>
                  <a:tcPr marL="68563" marR="6856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xmlns="" val="10005"/>
                  </a:ext>
                </a:extLst>
              </a:tr>
            </a:tbl>
          </a:graphicData>
        </a:graphic>
      </p:graphicFrame>
      <p:sp>
        <p:nvSpPr>
          <p:cNvPr id="5" name="Прямоугольник 19"/>
          <p:cNvSpPr>
            <a:spLocks noChangeArrowheads="1"/>
          </p:cNvSpPr>
          <p:nvPr/>
        </p:nvSpPr>
        <p:spPr bwMode="auto">
          <a:xfrm>
            <a:off x="519807" y="1124744"/>
            <a:ext cx="79263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latin typeface="Franklin Gothic Book" panose="020B0503020102020204" pitchFamily="34" charset="0"/>
              </a:rPr>
              <a:t>Базовая выборка, с чего мы начали</a:t>
            </a:r>
          </a:p>
        </p:txBody>
      </p:sp>
      <p:sp>
        <p:nvSpPr>
          <p:cNvPr id="6" name="Прямоугольник 2"/>
          <p:cNvSpPr>
            <a:spLocks noChangeArrowheads="1"/>
          </p:cNvSpPr>
          <p:nvPr/>
        </p:nvSpPr>
        <p:spPr bwMode="auto">
          <a:xfrm>
            <a:off x="442019" y="1681956"/>
            <a:ext cx="8275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ru-RU" altLang="ru-RU" sz="1600">
                <a:latin typeface="Franklin Gothic Book" panose="020B0503020102020204" pitchFamily="34" charset="0"/>
              </a:rPr>
              <a:t>При формировании выборки для расчета индекса за основу были взяты данные из базы данных СПАРК  - </a:t>
            </a:r>
            <a:r>
              <a:rPr lang="ru-RU" altLang="ru-RU" sz="1600" b="1">
                <a:latin typeface="Franklin Gothic Book" panose="020B0503020102020204" pitchFamily="34" charset="0"/>
              </a:rPr>
              <a:t>более 8 миллионов </a:t>
            </a:r>
            <a:r>
              <a:rPr lang="ru-RU" altLang="ru-RU" sz="1600">
                <a:latin typeface="Franklin Gothic Book" panose="020B0503020102020204" pitchFamily="34" charset="0"/>
              </a:rPr>
              <a:t>компаний (включая ликвидированные). Из них:</a:t>
            </a:r>
          </a:p>
        </p:txBody>
      </p:sp>
    </p:spTree>
    <p:extLst>
      <p:ext uri="{BB962C8B-B14F-4D97-AF65-F5344CB8AC3E}">
        <p14:creationId xmlns:p14="http://schemas.microsoft.com/office/powerpoint/2010/main" val="80730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29</a:t>
            </a:fld>
            <a:endParaRPr lang="ru-RU" sz="1000">
              <a:latin typeface="Verdana" pitchFamily="34" charset="0"/>
            </a:endParaRPr>
          </a:p>
        </p:txBody>
      </p:sp>
      <p:sp>
        <p:nvSpPr>
          <p:cNvPr id="4" name="Заголовок 1"/>
          <p:cNvSpPr>
            <a:spLocks noGrp="1"/>
          </p:cNvSpPr>
          <p:nvPr>
            <p:ph type="title"/>
          </p:nvPr>
        </p:nvSpPr>
        <p:spPr>
          <a:xfrm>
            <a:off x="611560" y="980728"/>
            <a:ext cx="6192837" cy="604838"/>
          </a:xfrm>
        </p:spPr>
        <p:txBody>
          <a:bodyPr/>
          <a:lstStyle/>
          <a:p>
            <a:pPr algn="l" eaLnBrk="1" hangingPunct="1">
              <a:defRPr/>
            </a:pPr>
            <a:r>
              <a:rPr lang="ru-RU" altLang="ru-RU" sz="2400" dirty="0">
                <a:solidFill>
                  <a:schemeClr val="tx1"/>
                </a:solidFill>
                <a:ea typeface="+mn-ea"/>
                <a:cs typeface="Arial" pitchFamily="34" charset="0"/>
              </a:rPr>
              <a:t>Выработка критериев неблагонадежности</a:t>
            </a:r>
            <a:r>
              <a:rPr lang="en-US" altLang="ru-RU" sz="2400" dirty="0">
                <a:solidFill>
                  <a:schemeClr val="tx1"/>
                </a:solidFill>
                <a:ea typeface="+mn-ea"/>
                <a:cs typeface="Arial" pitchFamily="34" charset="0"/>
              </a:rPr>
              <a:t> </a:t>
            </a:r>
            <a:endParaRPr lang="ru-RU" altLang="ru-RU" sz="2400" dirty="0">
              <a:solidFill>
                <a:schemeClr val="tx1"/>
              </a:solidFill>
              <a:ea typeface="+mn-ea"/>
              <a:cs typeface="Arial" pitchFamily="34" charset="0"/>
            </a:endParaRPr>
          </a:p>
        </p:txBody>
      </p:sp>
      <p:pic>
        <p:nvPicPr>
          <p:cNvPr id="5" name="Содержимое 5" descr="frau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971" y="1655227"/>
            <a:ext cx="3816350" cy="2536825"/>
          </a:xfrm>
          <a:prstGeom prst="rect">
            <a:avLst/>
          </a:prstGeom>
          <a:noFill/>
          <a:ln w="9525">
            <a:noFill/>
            <a:miter lim="800000"/>
            <a:headEnd/>
            <a:tailEnd/>
          </a:ln>
          <a:effectLst>
            <a:softEdge rad="112500"/>
          </a:effectLst>
        </p:spPr>
      </p:pic>
      <p:sp>
        <p:nvSpPr>
          <p:cNvPr id="6" name="Содержимое 3"/>
          <p:cNvSpPr txBox="1">
            <a:spLocks/>
          </p:cNvSpPr>
          <p:nvPr/>
        </p:nvSpPr>
        <p:spPr>
          <a:xfrm>
            <a:off x="4726360" y="1696691"/>
            <a:ext cx="3883025" cy="3940175"/>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eaLnBrk="1" hangingPunct="1">
              <a:spcBef>
                <a:spcPct val="100000"/>
              </a:spcBef>
              <a:buClr>
                <a:srgbClr val="FF8000"/>
              </a:buClr>
              <a:buSzPct val="160000"/>
              <a:buFont typeface="Wingdings" panose="05000000000000000000" pitchFamily="2" charset="2"/>
              <a:buChar char="§"/>
              <a:defRPr/>
            </a:pPr>
            <a:r>
              <a:rPr lang="ru-RU" altLang="ru-RU" sz="1600" dirty="0">
                <a:latin typeface="+mj-lt"/>
                <a:cs typeface="Arial" charset="0"/>
              </a:rPr>
              <a:t>Исследованность проблемы неблагонадежности компаний в России  низкая</a:t>
            </a:r>
          </a:p>
          <a:p>
            <a:pPr eaLnBrk="1" hangingPunct="1">
              <a:spcBef>
                <a:spcPct val="100000"/>
              </a:spcBef>
              <a:buClr>
                <a:srgbClr val="FF8000"/>
              </a:buClr>
              <a:buSzPct val="160000"/>
              <a:buFont typeface="Wingdings" panose="05000000000000000000" pitchFamily="2" charset="2"/>
              <a:buChar char="§"/>
              <a:defRPr/>
            </a:pPr>
            <a:r>
              <a:rPr lang="ru-RU" altLang="ru-RU" sz="1600" dirty="0">
                <a:latin typeface="+mj-lt"/>
                <a:cs typeface="Arial" charset="0"/>
              </a:rPr>
              <a:t>Экспертные оценки критериев неблагонадежности между собой не перекликаются</a:t>
            </a:r>
          </a:p>
          <a:p>
            <a:pPr eaLnBrk="1" hangingPunct="1">
              <a:spcBef>
                <a:spcPct val="100000"/>
              </a:spcBef>
              <a:buClr>
                <a:srgbClr val="FF8000"/>
              </a:buClr>
              <a:buSzPct val="160000"/>
              <a:buFont typeface="Wingdings" panose="05000000000000000000" pitchFamily="2" charset="2"/>
              <a:buChar char="§"/>
              <a:defRPr/>
            </a:pPr>
            <a:r>
              <a:rPr lang="ru-RU" altLang="ru-RU" sz="1600" dirty="0">
                <a:latin typeface="+mj-lt"/>
                <a:cs typeface="Arial" charset="0"/>
              </a:rPr>
              <a:t>Зарубежный опыт неприменим (на Западе под неблагонадежностью компании понимается, главным образом, фальсификация отчетности)</a:t>
            </a:r>
          </a:p>
          <a:p>
            <a:pPr eaLnBrk="1" hangingPunct="1">
              <a:spcBef>
                <a:spcPct val="100000"/>
              </a:spcBef>
              <a:buClr>
                <a:srgbClr val="FF8000"/>
              </a:buClr>
              <a:buSzPct val="160000"/>
              <a:buFont typeface="Wingdings" panose="05000000000000000000" pitchFamily="2" charset="2"/>
              <a:buChar char="§"/>
              <a:defRPr/>
            </a:pPr>
            <a:r>
              <a:rPr lang="ru-RU" altLang="ru-RU" sz="1600" dirty="0">
                <a:latin typeface="+mj-lt"/>
                <a:cs typeface="Arial" charset="0"/>
              </a:rPr>
              <a:t>Набор доступных параметров для моделирования ограничен</a:t>
            </a:r>
          </a:p>
          <a:p>
            <a:pPr eaLnBrk="1" hangingPunct="1">
              <a:spcBef>
                <a:spcPct val="100000"/>
              </a:spcBef>
              <a:defRPr/>
            </a:pPr>
            <a:endParaRPr lang="ru-RU" altLang="ru-RU" sz="1800" dirty="0"/>
          </a:p>
        </p:txBody>
      </p:sp>
      <p:sp>
        <p:nvSpPr>
          <p:cNvPr id="7" name="TextBox 6"/>
          <p:cNvSpPr txBox="1">
            <a:spLocks noChangeArrowheads="1"/>
          </p:cNvSpPr>
          <p:nvPr/>
        </p:nvSpPr>
        <p:spPr bwMode="auto">
          <a:xfrm>
            <a:off x="570285" y="4354166"/>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ru-RU" altLang="ru-RU" sz="2000" b="1" dirty="0"/>
              <a:t>Ясные критерии отнесения компании к «неблагонадежным» отсутствуют</a:t>
            </a:r>
          </a:p>
        </p:txBody>
      </p:sp>
    </p:spTree>
    <p:extLst>
      <p:ext uri="{BB962C8B-B14F-4D97-AF65-F5344CB8AC3E}">
        <p14:creationId xmlns:p14="http://schemas.microsoft.com/office/powerpoint/2010/main" val="355082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Макроэкономические предпосылки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85786" y="1700808"/>
            <a:ext cx="7321235" cy="3958007"/>
          </a:xfrm>
          <a:prstGeom prst="rect">
            <a:avLst/>
          </a:prstGeom>
          <a:noFill/>
        </p:spPr>
        <p:txBody>
          <a:bodyPr wrap="none" rtlCol="0">
            <a:spAutoFit/>
          </a:bodyPr>
          <a:lstStyle/>
          <a:p>
            <a:r>
              <a:rPr lang="ru-RU" dirty="0"/>
              <a:t>Современные исследования:</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Закон </a:t>
            </a:r>
            <a:r>
              <a:rPr lang="ru-RU" sz="1400" kern="0" dirty="0" err="1">
                <a:latin typeface="Verdana" pitchFamily="34" charset="0"/>
                <a:ea typeface="Verdana" pitchFamily="34" charset="0"/>
                <a:cs typeface="Verdana" pitchFamily="34" charset="0"/>
              </a:rPr>
              <a:t>Гудхарта</a:t>
            </a:r>
            <a:r>
              <a:rPr lang="ru-RU" sz="1400" kern="0" dirty="0">
                <a:latin typeface="Verdana" pitchFamily="34" charset="0"/>
                <a:ea typeface="Verdana" pitchFamily="34" charset="0"/>
                <a:cs typeface="Verdana" pitchFamily="34" charset="0"/>
              </a:rPr>
              <a:t> – отказ от всеобъемлющих решений;</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Поведенческая экономика;</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Отличия реального человека от рационального экономического агента;</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Современные рейтинговые и </a:t>
            </a:r>
            <a:r>
              <a:rPr lang="ru-RU" sz="1400" kern="0" dirty="0" err="1">
                <a:latin typeface="Verdana" pitchFamily="34" charset="0"/>
                <a:ea typeface="Verdana" pitchFamily="34" charset="0"/>
                <a:cs typeface="Verdana" pitchFamily="34" charset="0"/>
              </a:rPr>
              <a:t>скоринговые</a:t>
            </a:r>
            <a:r>
              <a:rPr lang="ru-RU" sz="1400" kern="0" dirty="0">
                <a:latin typeface="Verdana" pitchFamily="34" charset="0"/>
                <a:ea typeface="Verdana" pitchFamily="34" charset="0"/>
                <a:cs typeface="Verdana" pitchFamily="34" charset="0"/>
              </a:rPr>
              <a:t> модели;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Конвергенция с другими науками;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Использование больших данных, </a:t>
            </a:r>
            <a:r>
              <a:rPr lang="en-US" sz="1400" kern="0" dirty="0">
                <a:latin typeface="Verdana" pitchFamily="34" charset="0"/>
                <a:ea typeface="Verdana" pitchFamily="34" charset="0"/>
                <a:cs typeface="Verdana" pitchFamily="34" charset="0"/>
              </a:rPr>
              <a:t>data mining, </a:t>
            </a:r>
            <a:r>
              <a:rPr lang="ru-RU" sz="1400" kern="0" dirty="0">
                <a:latin typeface="Verdana" pitchFamily="34" charset="0"/>
                <a:ea typeface="Verdana" pitchFamily="34" charset="0"/>
                <a:cs typeface="Verdana" pitchFamily="34" charset="0"/>
              </a:rPr>
              <a:t>открытых данных;</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Использование сложных моделей обработки данных;</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Постановка экономических экспериментов</a:t>
            </a:r>
            <a:r>
              <a:rPr lang="ru-RU" dirty="0"/>
              <a:t>.</a:t>
            </a:r>
          </a:p>
          <a:p>
            <a:pPr marL="285750" indent="-285750">
              <a:buFontTx/>
              <a:buChar char="-"/>
            </a:pPr>
            <a:endParaRPr lang="ru-RU" dirty="0"/>
          </a:p>
        </p:txBody>
      </p:sp>
    </p:spTree>
    <p:extLst>
      <p:ext uri="{BB962C8B-B14F-4D97-AF65-F5344CB8AC3E}">
        <p14:creationId xmlns:p14="http://schemas.microsoft.com/office/powerpoint/2010/main" val="2607333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30</a:t>
            </a:fld>
            <a:endParaRPr lang="ru-RU" sz="1000">
              <a:latin typeface="Verdana" pitchFamily="34" charset="0"/>
            </a:endParaRPr>
          </a:p>
        </p:txBody>
      </p:sp>
      <p:sp>
        <p:nvSpPr>
          <p:cNvPr id="4" name="Заголовок 1"/>
          <p:cNvSpPr>
            <a:spLocks noGrp="1"/>
          </p:cNvSpPr>
          <p:nvPr>
            <p:ph type="title"/>
          </p:nvPr>
        </p:nvSpPr>
        <p:spPr>
          <a:xfrm>
            <a:off x="395536" y="1124744"/>
            <a:ext cx="8216900" cy="658812"/>
          </a:xfrm>
        </p:spPr>
        <p:txBody>
          <a:bodyPr/>
          <a:lstStyle/>
          <a:p>
            <a:pPr algn="l" eaLnBrk="1" hangingPunct="1">
              <a:defRPr/>
            </a:pPr>
            <a:r>
              <a:rPr lang="ru-RU" altLang="ru-RU" sz="2400" dirty="0">
                <a:solidFill>
                  <a:schemeClr val="tx1"/>
                </a:solidFill>
                <a:latin typeface="+mn-lt"/>
                <a:ea typeface="+mn-ea"/>
                <a:cs typeface="Arial" pitchFamily="34" charset="0"/>
              </a:rPr>
              <a:t>Распределение значений индекса при </a:t>
            </a:r>
            <a:r>
              <a:rPr lang="en-US" altLang="ru-RU" sz="2400" dirty="0">
                <a:solidFill>
                  <a:schemeClr val="tx1"/>
                </a:solidFill>
                <a:latin typeface="+mn-lt"/>
                <a:ea typeface="+mn-ea"/>
                <a:cs typeface="Arial" pitchFamily="34" charset="0"/>
              </a:rPr>
              <a:t>ex-post </a:t>
            </a:r>
            <a:r>
              <a:rPr lang="ru-RU" altLang="ru-RU" sz="2400" dirty="0">
                <a:solidFill>
                  <a:schemeClr val="tx1"/>
                </a:solidFill>
                <a:latin typeface="+mn-lt"/>
                <a:ea typeface="+mn-ea"/>
                <a:cs typeface="Arial" pitchFamily="34" charset="0"/>
              </a:rPr>
              <a:t>тестировании</a:t>
            </a:r>
            <a:r>
              <a:rPr lang="en-US" altLang="ru-RU" sz="2400" dirty="0">
                <a:solidFill>
                  <a:schemeClr val="tx1"/>
                </a:solidFill>
                <a:latin typeface="+mn-lt"/>
                <a:ea typeface="+mn-ea"/>
                <a:cs typeface="Arial" pitchFamily="34" charset="0"/>
              </a:rPr>
              <a:t> </a:t>
            </a:r>
            <a:endParaRPr lang="ru-RU" altLang="ru-RU" sz="2400" dirty="0">
              <a:solidFill>
                <a:schemeClr val="tx1"/>
              </a:solidFill>
              <a:latin typeface="+mn-lt"/>
              <a:ea typeface="+mn-ea"/>
              <a:cs typeface="Arial"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2848514576"/>
              </p:ext>
            </p:extLst>
          </p:nvPr>
        </p:nvGraphicFramePr>
        <p:xfrm>
          <a:off x="241405" y="2064360"/>
          <a:ext cx="3993122" cy="38149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1828901392"/>
              </p:ext>
            </p:extLst>
          </p:nvPr>
        </p:nvGraphicFramePr>
        <p:xfrm>
          <a:off x="4406914" y="2064360"/>
          <a:ext cx="4459574" cy="38149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081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31</a:t>
            </a:fld>
            <a:endParaRPr lang="ru-RU" sz="1000">
              <a:latin typeface="Verdana" pitchFamily="34" charset="0"/>
            </a:endParaRPr>
          </a:p>
        </p:txBody>
      </p:sp>
      <p:sp>
        <p:nvSpPr>
          <p:cNvPr id="4" name="Rectangle 43"/>
          <p:cNvSpPr>
            <a:spLocks noChangeArrowheads="1"/>
          </p:cNvSpPr>
          <p:nvPr/>
        </p:nvSpPr>
        <p:spPr bwMode="auto">
          <a:xfrm>
            <a:off x="418902" y="1091208"/>
            <a:ext cx="5295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 typeface="Arial" panose="020B0604020202020204" pitchFamily="34" charset="0"/>
              <a:buNone/>
            </a:pPr>
            <a:r>
              <a:rPr lang="ru-RU" altLang="ru-RU" sz="2400" dirty="0">
                <a:latin typeface="Franklin Gothic Book" panose="020B0503020102020204" pitchFamily="34" charset="0"/>
              </a:rPr>
              <a:t>Использование ИДО для оценки риска</a:t>
            </a:r>
          </a:p>
        </p:txBody>
      </p:sp>
      <p:graphicFrame>
        <p:nvGraphicFramePr>
          <p:cNvPr id="5" name="Group 42"/>
          <p:cNvGraphicFramePr>
            <a:graphicFrameLocks noGrp="1"/>
          </p:cNvGraphicFramePr>
          <p:nvPr>
            <p:extLst>
              <p:ext uri="{D42A27DB-BD31-4B8C-83A1-F6EECF244321}">
                <p14:modId xmlns:p14="http://schemas.microsoft.com/office/powerpoint/2010/main" val="1423246417"/>
              </p:ext>
            </p:extLst>
          </p:nvPr>
        </p:nvGraphicFramePr>
        <p:xfrm>
          <a:off x="539552" y="1700808"/>
          <a:ext cx="7874000" cy="3968751"/>
        </p:xfrm>
        <a:graphic>
          <a:graphicData uri="http://schemas.openxmlformats.org/drawingml/2006/table">
            <a:tbl>
              <a:tblPr/>
              <a:tblGrid>
                <a:gridCol w="1247052">
                  <a:extLst>
                    <a:ext uri="{9D8B030D-6E8A-4147-A177-3AD203B41FA5}">
                      <a16:colId xmlns:a16="http://schemas.microsoft.com/office/drawing/2014/main" xmlns="" val="20000"/>
                    </a:ext>
                  </a:extLst>
                </a:gridCol>
                <a:gridCol w="1825057">
                  <a:extLst>
                    <a:ext uri="{9D8B030D-6E8A-4147-A177-3AD203B41FA5}">
                      <a16:colId xmlns:a16="http://schemas.microsoft.com/office/drawing/2014/main" xmlns="" val="20001"/>
                    </a:ext>
                  </a:extLst>
                </a:gridCol>
                <a:gridCol w="2113001">
                  <a:extLst>
                    <a:ext uri="{9D8B030D-6E8A-4147-A177-3AD203B41FA5}">
                      <a16:colId xmlns:a16="http://schemas.microsoft.com/office/drawing/2014/main" xmlns="" val="20002"/>
                    </a:ext>
                  </a:extLst>
                </a:gridCol>
                <a:gridCol w="2688890">
                  <a:extLst>
                    <a:ext uri="{9D8B030D-6E8A-4147-A177-3AD203B41FA5}">
                      <a16:colId xmlns:a16="http://schemas.microsoft.com/office/drawing/2014/main" xmlns="" val="20003"/>
                    </a:ext>
                  </a:extLst>
                </a:gridCol>
              </a:tblGrid>
              <a:tr h="639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bg1"/>
                        </a:solidFill>
                        <a:effectLst/>
                        <a:latin typeface="Arial" pitchFamily="34" charset="0"/>
                        <a:cs typeface="Arial" pitchFamily="34" charset="0"/>
                      </a:endParaRPr>
                    </a:p>
                  </a:txBody>
                  <a:tcPr marL="91425" marR="91425" marT="45678" marB="45678"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bg1"/>
                          </a:solidFill>
                          <a:effectLst/>
                          <a:latin typeface="Arial" pitchFamily="34" charset="0"/>
                          <a:cs typeface="Arial" pitchFamily="34" charset="0"/>
                        </a:rPr>
                        <a:t>Значение индекса</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bg1"/>
                          </a:solidFill>
                          <a:effectLst/>
                          <a:latin typeface="Arial" pitchFamily="34" charset="0"/>
                          <a:cs typeface="Arial" pitchFamily="34" charset="0"/>
                        </a:rPr>
                        <a:t>Уровень риска</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800" b="1" i="0" u="none" strike="noStrike" cap="none" normalizeH="0" baseline="0">
                          <a:ln>
                            <a:noFill/>
                          </a:ln>
                          <a:solidFill>
                            <a:schemeClr val="bg1"/>
                          </a:solidFill>
                          <a:effectLst/>
                          <a:latin typeface="Arial" pitchFamily="34" charset="0"/>
                          <a:cs typeface="Arial" pitchFamily="34" charset="0"/>
                        </a:rPr>
                        <a:t>Рекомендации</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06665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91425" marR="91425" marT="45678" marB="45678"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1 - 40</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rgbClr val="484A40"/>
                          </a:solidFill>
                          <a:effectLst/>
                          <a:latin typeface="Arial" pitchFamily="34" charset="0"/>
                          <a:cs typeface="Arial" pitchFamily="34" charset="0"/>
                        </a:rPr>
                        <a:t>Низкий риск</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Arial" pitchFamily="34" charset="0"/>
                        <a:cs typeface="Arial" pitchFamily="34" charset="0"/>
                      </a:endParaRP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0555">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a:ln>
                          <a:noFill/>
                        </a:ln>
                        <a:solidFill>
                          <a:schemeClr val="tx1"/>
                        </a:solidFill>
                        <a:effectLst/>
                        <a:latin typeface="Arial" pitchFamily="34" charset="0"/>
                        <a:cs typeface="Arial" pitchFamily="34" charset="0"/>
                      </a:endParaRPr>
                    </a:p>
                  </a:txBody>
                  <a:tcPr marL="91425" marR="91425" marT="45678" marB="45678"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41 - 70</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rgbClr val="484A40"/>
                          </a:solidFill>
                          <a:effectLst/>
                          <a:latin typeface="Arial" pitchFamily="34" charset="0"/>
                          <a:cs typeface="Arial" pitchFamily="34" charset="0"/>
                        </a:rPr>
                        <a:t>Средний риск</a:t>
                      </a:r>
                    </a:p>
                    <a:p>
                      <a:pPr marL="0" marR="0" lvl="0" indent="0" algn="l" defTabSz="914400" rtl="0" eaLnBrk="1" fontAlgn="base" latinLnBrk="0" hangingPunct="1">
                        <a:lnSpc>
                          <a:spcPct val="300000"/>
                        </a:lnSpc>
                        <a:spcBef>
                          <a:spcPct val="0"/>
                        </a:spcBef>
                        <a:spcAft>
                          <a:spcPct val="0"/>
                        </a:spcAft>
                        <a:buClrTx/>
                        <a:buSzTx/>
                        <a:buFontTx/>
                        <a:buNone/>
                        <a:tabLst/>
                      </a:pPr>
                      <a:endParaRPr kumimoji="0" lang="ru-RU" sz="1600" b="0" i="0" u="none" strike="noStrike" cap="none" normalizeH="0" baseline="0" dirty="0">
                        <a:ln>
                          <a:noFill/>
                        </a:ln>
                        <a:solidFill>
                          <a:srgbClr val="484A40"/>
                        </a:solidFill>
                        <a:effectLst/>
                        <a:latin typeface="Arial" pitchFamily="34" charset="0"/>
                        <a:cs typeface="Arial" pitchFamily="34" charset="0"/>
                      </a:endParaRP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a:ln>
                            <a:noFill/>
                          </a:ln>
                          <a:solidFill>
                            <a:srgbClr val="484A40"/>
                          </a:solidFill>
                          <a:effectLst/>
                          <a:latin typeface="Arial" pitchFamily="34" charset="0"/>
                          <a:cs typeface="Arial" pitchFamily="34" charset="0"/>
                        </a:rPr>
                        <a:t>Рекомендуется сбор  дополнительной информации</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51541">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91425" marR="91425" marT="45678" marB="45678"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71 - 99</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rgbClr val="484A40"/>
                          </a:solidFill>
                          <a:effectLst/>
                          <a:latin typeface="Arial" pitchFamily="34" charset="0"/>
                          <a:cs typeface="Arial" pitchFamily="34" charset="0"/>
                        </a:rPr>
                        <a:t>Высокий риск</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dirty="0">
                          <a:ln>
                            <a:noFill/>
                          </a:ln>
                          <a:solidFill>
                            <a:srgbClr val="484A40"/>
                          </a:solidFill>
                          <a:effectLst/>
                          <a:latin typeface="Arial" pitchFamily="34" charset="0"/>
                          <a:cs typeface="Arial" pitchFamily="34" charset="0"/>
                        </a:rPr>
                        <a:t>Сбор дополнительной информации обязателен</a:t>
                      </a:r>
                    </a:p>
                  </a:txBody>
                  <a:tcPr marL="91425" marR="91425" marT="45678" marB="45678"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7524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32</a:t>
            </a:fld>
            <a:endParaRPr lang="ru-RU" sz="1000">
              <a:latin typeface="Verdana" pitchFamily="34" charset="0"/>
            </a:endParaRPr>
          </a:p>
        </p:txBody>
      </p:sp>
      <p:sp>
        <p:nvSpPr>
          <p:cNvPr id="4" name="Заголовок 1"/>
          <p:cNvSpPr>
            <a:spLocks noGrp="1"/>
          </p:cNvSpPr>
          <p:nvPr>
            <p:ph type="title"/>
          </p:nvPr>
        </p:nvSpPr>
        <p:spPr>
          <a:xfrm>
            <a:off x="329308" y="903188"/>
            <a:ext cx="8089900" cy="488950"/>
          </a:xfrm>
        </p:spPr>
        <p:txBody>
          <a:bodyPr/>
          <a:lstStyle/>
          <a:p>
            <a:pPr algn="l" eaLnBrk="1" hangingPunct="1">
              <a:defRPr/>
            </a:pPr>
            <a:r>
              <a:rPr lang="ru-RU" altLang="ru-RU" sz="2400" dirty="0">
                <a:solidFill>
                  <a:schemeClr val="tx1"/>
                </a:solidFill>
                <a:latin typeface="+mn-lt"/>
                <a:ea typeface="+mn-ea"/>
                <a:cs typeface="Arial" pitchFamily="34" charset="0"/>
              </a:rPr>
              <a:t>Развитие Индекса должной осмотрительности</a:t>
            </a:r>
          </a:p>
        </p:txBody>
      </p:sp>
      <p:graphicFrame>
        <p:nvGraphicFramePr>
          <p:cNvPr id="2" name="Таблица 1"/>
          <p:cNvGraphicFramePr>
            <a:graphicFrameLocks noGrp="1"/>
          </p:cNvGraphicFramePr>
          <p:nvPr>
            <p:extLst>
              <p:ext uri="{D42A27DB-BD31-4B8C-83A1-F6EECF244321}">
                <p14:modId xmlns:p14="http://schemas.microsoft.com/office/powerpoint/2010/main" val="1216304217"/>
              </p:ext>
            </p:extLst>
          </p:nvPr>
        </p:nvGraphicFramePr>
        <p:xfrm>
          <a:off x="17532" y="1340769"/>
          <a:ext cx="9083676" cy="4626864"/>
        </p:xfrm>
        <a:graphic>
          <a:graphicData uri="http://schemas.openxmlformats.org/drawingml/2006/table">
            <a:tbl>
              <a:tblPr firstRow="1" firstCol="1" bandRow="1">
                <a:tableStyleId>{2A488322-F2BA-4B5B-9748-0D474271808F}</a:tableStyleId>
              </a:tblPr>
              <a:tblGrid>
                <a:gridCol w="1034280">
                  <a:extLst>
                    <a:ext uri="{9D8B030D-6E8A-4147-A177-3AD203B41FA5}">
                      <a16:colId xmlns:a16="http://schemas.microsoft.com/office/drawing/2014/main" xmlns="" val="20000"/>
                    </a:ext>
                  </a:extLst>
                </a:gridCol>
                <a:gridCol w="1643201">
                  <a:extLst>
                    <a:ext uri="{9D8B030D-6E8A-4147-A177-3AD203B41FA5}">
                      <a16:colId xmlns:a16="http://schemas.microsoft.com/office/drawing/2014/main" xmlns="" val="20001"/>
                    </a:ext>
                  </a:extLst>
                </a:gridCol>
                <a:gridCol w="1506384">
                  <a:extLst>
                    <a:ext uri="{9D8B030D-6E8A-4147-A177-3AD203B41FA5}">
                      <a16:colId xmlns:a16="http://schemas.microsoft.com/office/drawing/2014/main" xmlns="" val="20002"/>
                    </a:ext>
                  </a:extLst>
                </a:gridCol>
                <a:gridCol w="1766992">
                  <a:extLst>
                    <a:ext uri="{9D8B030D-6E8A-4147-A177-3AD203B41FA5}">
                      <a16:colId xmlns:a16="http://schemas.microsoft.com/office/drawing/2014/main" xmlns="" val="20003"/>
                    </a:ext>
                  </a:extLst>
                </a:gridCol>
                <a:gridCol w="1551420">
                  <a:extLst>
                    <a:ext uri="{9D8B030D-6E8A-4147-A177-3AD203B41FA5}">
                      <a16:colId xmlns:a16="http://schemas.microsoft.com/office/drawing/2014/main" xmlns="" val="20004"/>
                    </a:ext>
                  </a:extLst>
                </a:gridCol>
                <a:gridCol w="1581399">
                  <a:extLst>
                    <a:ext uri="{9D8B030D-6E8A-4147-A177-3AD203B41FA5}">
                      <a16:colId xmlns:a16="http://schemas.microsoft.com/office/drawing/2014/main" xmlns="" val="20005"/>
                    </a:ext>
                  </a:extLst>
                </a:gridCol>
              </a:tblGrid>
              <a:tr h="552235">
                <a:tc>
                  <a:txBody>
                    <a:bodyPr/>
                    <a:lstStyle/>
                    <a:p>
                      <a:pPr algn="ctr">
                        <a:lnSpc>
                          <a:spcPct val="115000"/>
                        </a:lnSpc>
                        <a:spcAft>
                          <a:spcPts val="0"/>
                        </a:spcAft>
                      </a:pPr>
                      <a:r>
                        <a:rPr lang="ru-RU" sz="1100" dirty="0">
                          <a:effectLst/>
                        </a:rPr>
                        <a:t>Показатели</a:t>
                      </a:r>
                      <a:endParaRPr lang="ru-RU" sz="1100" dirty="0">
                        <a:effectLst/>
                        <a:latin typeface="Calibri"/>
                        <a:ea typeface="Calibri"/>
                        <a:cs typeface="Times New Roman"/>
                      </a:endParaRPr>
                    </a:p>
                  </a:txBody>
                  <a:tcPr marL="68565" marR="68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rPr>
                        <a:t>ИДО 2011/2102</a:t>
                      </a:r>
                      <a:endParaRPr lang="ru-RU" sz="1100" dirty="0">
                        <a:effectLst/>
                        <a:latin typeface="Calibri"/>
                        <a:ea typeface="Calibri"/>
                        <a:cs typeface="Times New Roman"/>
                      </a:endParaRPr>
                    </a:p>
                  </a:txBody>
                  <a:tcPr marL="68565" marR="68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rPr>
                        <a:t>ИДО 2013</a:t>
                      </a:r>
                      <a:endParaRPr lang="ru-RU" sz="1100" dirty="0">
                        <a:effectLst/>
                        <a:latin typeface="Calibri"/>
                        <a:ea typeface="Calibri"/>
                        <a:cs typeface="Times New Roman"/>
                      </a:endParaRPr>
                    </a:p>
                  </a:txBody>
                  <a:tcPr marL="68565" marR="68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ru-RU" sz="1100" kern="1200" dirty="0">
                          <a:effectLst/>
                        </a:rPr>
                        <a:t>ИДО 2014</a:t>
                      </a:r>
                      <a:endParaRPr lang="ru-RU" sz="1100" b="1" kern="1200" dirty="0">
                        <a:solidFill>
                          <a:schemeClr val="lt1"/>
                        </a:solidFill>
                        <a:effectLst/>
                        <a:latin typeface="+mn-lt"/>
                        <a:ea typeface="+mn-ea"/>
                        <a:cs typeface="+mn-cs"/>
                      </a:endParaRPr>
                    </a:p>
                  </a:txBody>
                  <a:tcPr marL="68565" marR="68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ru-RU" sz="1100" kern="1200" dirty="0">
                          <a:effectLst/>
                        </a:rPr>
                        <a:t>ИДО 2015</a:t>
                      </a:r>
                      <a:endParaRPr lang="ru-RU" sz="1100" b="1" kern="1200" dirty="0">
                        <a:solidFill>
                          <a:schemeClr val="lt1"/>
                        </a:solidFill>
                        <a:effectLst/>
                        <a:latin typeface="+mn-lt"/>
                        <a:ea typeface="+mn-ea"/>
                        <a:cs typeface="+mn-cs"/>
                      </a:endParaRPr>
                    </a:p>
                  </a:txBody>
                  <a:tcPr marL="68565" marR="68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ru-RU" sz="1100" kern="1200" dirty="0">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ru-RU" sz="1100" kern="1200" dirty="0">
                          <a:effectLst/>
                        </a:rPr>
                        <a:t>ИДО 2016</a:t>
                      </a:r>
                      <a:endParaRPr lang="ru-RU" sz="1100" b="1" kern="1200" dirty="0">
                        <a:solidFill>
                          <a:schemeClr val="lt1"/>
                        </a:solidFill>
                        <a:effectLst/>
                        <a:latin typeface="+mn-lt"/>
                        <a:ea typeface="+mn-ea"/>
                        <a:cs typeface="+mn-cs"/>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ru-RU" sz="1100" b="1" kern="1200" dirty="0">
                        <a:solidFill>
                          <a:schemeClr val="lt1"/>
                        </a:solidFill>
                        <a:effectLst/>
                        <a:latin typeface="+mn-lt"/>
                        <a:ea typeface="+mn-ea"/>
                        <a:cs typeface="+mn-cs"/>
                      </a:endParaRPr>
                    </a:p>
                  </a:txBody>
                  <a:tcPr marL="68565" marR="68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13543">
                <a:tc>
                  <a:txBody>
                    <a:bodyPr/>
                    <a:lstStyle/>
                    <a:p>
                      <a:pPr>
                        <a:lnSpc>
                          <a:spcPct val="115000"/>
                        </a:lnSpc>
                        <a:spcAft>
                          <a:spcPts val="0"/>
                        </a:spcAft>
                      </a:pPr>
                      <a:r>
                        <a:rPr lang="ru-RU" sz="1100" dirty="0">
                          <a:effectLst/>
                        </a:rPr>
                        <a:t>Выборка</a:t>
                      </a:r>
                      <a:endParaRPr lang="ru-RU" sz="1100" dirty="0">
                        <a:effectLst/>
                        <a:latin typeface="Calibri"/>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2 000 вручную отобранных компаний (по 1 000 благонадежных и неблагонадежных) </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236 044 автоматизировано отобранных компаний (208 684 – неблагонадежных,  27 360 – благонадежных)</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ru-RU" sz="1100" dirty="0">
                          <a:effectLst/>
                          <a:latin typeface="+mn-lt"/>
                          <a:ea typeface="Calibri"/>
                          <a:cs typeface="Times New Roman"/>
                        </a:rPr>
                        <a:t>Около 170 000 недобросовестных</a:t>
                      </a:r>
                      <a:r>
                        <a:rPr lang="ru-RU" sz="1100" baseline="0" dirty="0">
                          <a:effectLst/>
                          <a:latin typeface="+mn-lt"/>
                          <a:ea typeface="Calibri"/>
                          <a:cs typeface="Times New Roman"/>
                        </a:rPr>
                        <a:t> и около 30 000 добросовестных компаний (полуавтоматический отбор)</a:t>
                      </a:r>
                      <a:endParaRPr lang="ru-RU" sz="1100" dirty="0">
                        <a:effectLst/>
                        <a:latin typeface="+mn-lt"/>
                        <a:ea typeface="Calibri"/>
                        <a:cs typeface="Times New Roman"/>
                      </a:endParaRPr>
                    </a:p>
                    <a:p>
                      <a:pPr>
                        <a:lnSpc>
                          <a:spcPct val="115000"/>
                        </a:lnSpc>
                        <a:spcAft>
                          <a:spcPts val="0"/>
                        </a:spcAft>
                      </a:pP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ea typeface="Calibri"/>
                          <a:cs typeface="Times New Roman"/>
                        </a:rPr>
                        <a:t>134</a:t>
                      </a:r>
                      <a:r>
                        <a:rPr lang="ru-RU" sz="1100" baseline="0" dirty="0">
                          <a:effectLst/>
                          <a:latin typeface="+mn-lt"/>
                          <a:ea typeface="Calibri"/>
                          <a:cs typeface="Times New Roman"/>
                        </a:rPr>
                        <a:t> 516</a:t>
                      </a:r>
                      <a:r>
                        <a:rPr lang="ru-RU" sz="1100" dirty="0">
                          <a:effectLst/>
                          <a:latin typeface="+mn-lt"/>
                          <a:ea typeface="Calibri"/>
                          <a:cs typeface="Times New Roman"/>
                        </a:rPr>
                        <a:t> недобросовестных</a:t>
                      </a:r>
                      <a:r>
                        <a:rPr lang="ru-RU" sz="1100" baseline="0" dirty="0">
                          <a:effectLst/>
                          <a:latin typeface="+mn-lt"/>
                          <a:ea typeface="Calibri"/>
                          <a:cs typeface="Times New Roman"/>
                        </a:rPr>
                        <a:t> и около 304 486 добросовестных компаний (полуавтоматический отбор)</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ea typeface="Calibri"/>
                          <a:cs typeface="Times New Roman"/>
                        </a:rPr>
                        <a:t>145 535 благонадежных компаний и 39 549 неблагонадежных компаний</a:t>
                      </a:r>
                    </a:p>
                    <a:p>
                      <a:pPr marL="0" marR="0" indent="0" algn="l" defTabSz="457200" rtl="0" eaLnBrk="1" fontAlgn="auto" latinLnBrk="0" hangingPunct="1">
                        <a:lnSpc>
                          <a:spcPct val="115000"/>
                        </a:lnSpc>
                        <a:spcBef>
                          <a:spcPts val="0"/>
                        </a:spcBef>
                        <a:spcAft>
                          <a:spcPts val="0"/>
                        </a:spcAft>
                        <a:buClrTx/>
                        <a:buSzTx/>
                        <a:buFontTx/>
                        <a:buNone/>
                        <a:tabLst/>
                        <a:defRPr/>
                      </a:pPr>
                      <a:r>
                        <a:rPr lang="ru-RU" sz="1100" baseline="0" dirty="0">
                          <a:effectLst/>
                          <a:latin typeface="+mn-lt"/>
                          <a:ea typeface="Calibri"/>
                          <a:cs typeface="Times New Roman"/>
                        </a:rPr>
                        <a:t>(полуавтоматический отбор)</a:t>
                      </a:r>
                      <a:endParaRPr lang="ru-RU" sz="1100" dirty="0">
                        <a:effectLst/>
                        <a:latin typeface="+mn-lt"/>
                        <a:ea typeface="Calibri"/>
                        <a:cs typeface="Times New Roman"/>
                      </a:endParaRPr>
                    </a:p>
                    <a:p>
                      <a:pPr>
                        <a:lnSpc>
                          <a:spcPct val="115000"/>
                        </a:lnSpc>
                        <a:spcAft>
                          <a:spcPts val="0"/>
                        </a:spcAft>
                      </a:pP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15478">
                <a:tc>
                  <a:txBody>
                    <a:bodyPr/>
                    <a:lstStyle/>
                    <a:p>
                      <a:pPr>
                        <a:lnSpc>
                          <a:spcPct val="115000"/>
                        </a:lnSpc>
                        <a:spcAft>
                          <a:spcPts val="0"/>
                        </a:spcAft>
                      </a:pPr>
                      <a:r>
                        <a:rPr lang="ru-RU" sz="1100" dirty="0">
                          <a:effectLst/>
                        </a:rPr>
                        <a:t>Факторы</a:t>
                      </a:r>
                      <a:endParaRPr lang="ru-RU" sz="1100" dirty="0">
                        <a:effectLst/>
                        <a:latin typeface="Calibri"/>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ru-RU" sz="1100" b="1" kern="1200" dirty="0">
                          <a:effectLst/>
                          <a:latin typeface="+mn-lt"/>
                        </a:rPr>
                        <a:t>9</a:t>
                      </a:r>
                      <a:r>
                        <a:rPr lang="ru-RU" sz="1100" kern="1200" dirty="0">
                          <a:effectLst/>
                          <a:latin typeface="+mn-lt"/>
                        </a:rPr>
                        <a:t> (4 для компаний без финансовой отчетности)</a:t>
                      </a:r>
                      <a:endParaRPr lang="ru-RU" sz="1100" kern="1200" dirty="0">
                        <a:solidFill>
                          <a:schemeClr val="dk1"/>
                        </a:solidFill>
                        <a:effectLst/>
                        <a:latin typeface="+mn-lt"/>
                        <a:ea typeface="+mn-ea"/>
                        <a:cs typeface="+mn-cs"/>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ru-RU" sz="1100" b="1" kern="1200" dirty="0">
                          <a:effectLst/>
                          <a:latin typeface="+mn-lt"/>
                        </a:rPr>
                        <a:t>20</a:t>
                      </a:r>
                      <a:r>
                        <a:rPr lang="ru-RU" sz="1100" kern="1200" dirty="0">
                          <a:effectLst/>
                          <a:latin typeface="+mn-lt"/>
                        </a:rPr>
                        <a:t> (10 для компаний без финансовой отчетности)</a:t>
                      </a:r>
                    </a:p>
                    <a:p>
                      <a:pPr>
                        <a:lnSpc>
                          <a:spcPct val="115000"/>
                        </a:lnSpc>
                        <a:spcAft>
                          <a:spcPts val="0"/>
                        </a:spcAft>
                      </a:pP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latin typeface="+mn-lt"/>
                        </a:rPr>
                        <a:t>Сократилось использование финансовых факторов,</a:t>
                      </a:r>
                      <a:r>
                        <a:rPr lang="ru-RU" sz="1100" baseline="0" dirty="0">
                          <a:latin typeface="+mn-lt"/>
                        </a:rPr>
                        <a:t> д</a:t>
                      </a:r>
                      <a:r>
                        <a:rPr lang="ru-RU" sz="1100" dirty="0">
                          <a:latin typeface="+mn-lt"/>
                        </a:rPr>
                        <a:t>обавились новые – существенные факты, отрасль, регион </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ea typeface="Calibri"/>
                          <a:cs typeface="Times New Roman"/>
                        </a:rPr>
                        <a:t>Около </a:t>
                      </a:r>
                      <a:r>
                        <a:rPr lang="ru-RU" sz="1100" b="1" dirty="0">
                          <a:effectLst/>
                          <a:latin typeface="+mn-lt"/>
                          <a:ea typeface="Calibri"/>
                          <a:cs typeface="Times New Roman"/>
                        </a:rPr>
                        <a:t>40</a:t>
                      </a:r>
                      <a:r>
                        <a:rPr lang="ru-RU" sz="1100" dirty="0">
                          <a:effectLst/>
                          <a:latin typeface="+mn-lt"/>
                          <a:ea typeface="Calibri"/>
                          <a:cs typeface="Times New Roman"/>
                        </a:rPr>
                        <a:t> факторов,</a:t>
                      </a:r>
                      <a:r>
                        <a:rPr lang="ru-RU" sz="1100" baseline="0" dirty="0">
                          <a:effectLst/>
                          <a:latin typeface="+mn-lt"/>
                          <a:ea typeface="Calibri"/>
                          <a:cs typeface="Times New Roman"/>
                        </a:rPr>
                        <a:t> включая новые</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ru-RU" sz="1100" dirty="0">
                          <a:effectLst/>
                          <a:latin typeface="+mn-lt"/>
                          <a:ea typeface="Calibri"/>
                          <a:cs typeface="Times New Roman"/>
                        </a:rPr>
                        <a:t>Около </a:t>
                      </a:r>
                      <a:r>
                        <a:rPr lang="ru-RU" sz="1100" b="1" dirty="0">
                          <a:effectLst/>
                          <a:latin typeface="+mn-lt"/>
                          <a:ea typeface="Calibri"/>
                          <a:cs typeface="Times New Roman"/>
                        </a:rPr>
                        <a:t>50</a:t>
                      </a:r>
                      <a:r>
                        <a:rPr lang="ru-RU" sz="1100" dirty="0">
                          <a:effectLst/>
                          <a:latin typeface="+mn-lt"/>
                          <a:ea typeface="Calibri"/>
                          <a:cs typeface="Times New Roman"/>
                        </a:rPr>
                        <a:t> факторов,</a:t>
                      </a:r>
                      <a:r>
                        <a:rPr lang="ru-RU" sz="1100" baseline="0" dirty="0">
                          <a:effectLst/>
                          <a:latin typeface="+mn-lt"/>
                          <a:ea typeface="Calibri"/>
                          <a:cs typeface="Times New Roman"/>
                        </a:rPr>
                        <a:t> включая новые</a:t>
                      </a:r>
                      <a:endParaRPr lang="ru-RU" sz="1100" dirty="0">
                        <a:effectLst/>
                        <a:latin typeface="+mn-lt"/>
                        <a:ea typeface="Calibri"/>
                        <a:cs typeface="Times New Roman"/>
                      </a:endParaRPr>
                    </a:p>
                    <a:p>
                      <a:pPr>
                        <a:lnSpc>
                          <a:spcPct val="115000"/>
                        </a:lnSpc>
                        <a:spcAft>
                          <a:spcPts val="0"/>
                        </a:spcAft>
                      </a:pP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15478">
                <a:tc>
                  <a:txBody>
                    <a:bodyPr/>
                    <a:lstStyle/>
                    <a:p>
                      <a:pPr>
                        <a:lnSpc>
                          <a:spcPct val="115000"/>
                        </a:lnSpc>
                        <a:spcAft>
                          <a:spcPts val="0"/>
                        </a:spcAft>
                      </a:pPr>
                      <a:r>
                        <a:rPr lang="ru-RU" sz="1100">
                          <a:effectLst/>
                        </a:rPr>
                        <a:t>Модель</a:t>
                      </a:r>
                      <a:endParaRPr lang="ru-RU" sz="1100">
                        <a:effectLst/>
                        <a:latin typeface="Calibri"/>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Декомпозиция трех моделей (</a:t>
                      </a:r>
                      <a:r>
                        <a:rPr lang="en-US" sz="1100" dirty="0">
                          <a:effectLst/>
                          <a:latin typeface="+mn-lt"/>
                        </a:rPr>
                        <a:t>CART</a:t>
                      </a:r>
                      <a:r>
                        <a:rPr lang="ru-RU" sz="1100" dirty="0">
                          <a:effectLst/>
                          <a:latin typeface="+mn-lt"/>
                        </a:rPr>
                        <a:t>, Логистическая регрессия, Гибридная </a:t>
                      </a:r>
                      <a:r>
                        <a:rPr lang="ru-RU" sz="1100" dirty="0" err="1">
                          <a:effectLst/>
                          <a:latin typeface="+mn-lt"/>
                        </a:rPr>
                        <a:t>нейронечеткая</a:t>
                      </a:r>
                      <a:r>
                        <a:rPr lang="ru-RU" sz="1100" dirty="0">
                          <a:effectLst/>
                          <a:latin typeface="+mn-lt"/>
                        </a:rPr>
                        <a:t> сеть)</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Логистическая </a:t>
                      </a:r>
                      <a:r>
                        <a:rPr lang="ru-RU" sz="1100" dirty="0" err="1">
                          <a:effectLst/>
                          <a:latin typeface="+mn-lt"/>
                        </a:rPr>
                        <a:t>нейросеть</a:t>
                      </a:r>
                      <a:r>
                        <a:rPr lang="ru-RU" sz="1100" dirty="0">
                          <a:effectLst/>
                          <a:latin typeface="+mn-lt"/>
                        </a:rPr>
                        <a:t> на 61 или 100 нейронах</a:t>
                      </a:r>
                    </a:p>
                    <a:p>
                      <a:pPr>
                        <a:lnSpc>
                          <a:spcPct val="115000"/>
                        </a:lnSpc>
                        <a:spcAft>
                          <a:spcPts val="0"/>
                        </a:spcAft>
                      </a:pPr>
                      <a:r>
                        <a:rPr lang="ru-RU" sz="1100" dirty="0">
                          <a:effectLst/>
                          <a:latin typeface="+mn-lt"/>
                        </a:rPr>
                        <a:t> </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latin typeface="+mn-lt"/>
                        </a:rPr>
                        <a:t>Логистическая регрессия</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dirty="0">
                          <a:effectLst/>
                          <a:latin typeface="+mn-lt"/>
                        </a:rPr>
                        <a:t>Декомпозиция трех моделей (</a:t>
                      </a:r>
                      <a:r>
                        <a:rPr lang="en-US" sz="1100" dirty="0">
                          <a:effectLst/>
                          <a:latin typeface="+mn-lt"/>
                        </a:rPr>
                        <a:t>CART</a:t>
                      </a:r>
                      <a:r>
                        <a:rPr lang="ru-RU" sz="1100" dirty="0">
                          <a:effectLst/>
                          <a:latin typeface="+mn-lt"/>
                        </a:rPr>
                        <a:t>, Логистическая регрессия, нечеткая логика)</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ru-RU" sz="1100" dirty="0">
                          <a:effectLst/>
                          <a:latin typeface="+mn-lt"/>
                        </a:rPr>
                        <a:t>Декомпозиция двух моделей (Логистическая регрессия, нечеткая логика)</a:t>
                      </a:r>
                      <a:endParaRPr lang="ru-RU" sz="1100" dirty="0">
                        <a:effectLst/>
                        <a:latin typeface="+mn-lt"/>
                        <a:ea typeface="Calibri"/>
                        <a:cs typeface="Times New Roman"/>
                      </a:endParaRPr>
                    </a:p>
                    <a:p>
                      <a:pPr>
                        <a:lnSpc>
                          <a:spcPct val="115000"/>
                        </a:lnSpc>
                        <a:spcAft>
                          <a:spcPts val="0"/>
                        </a:spcAft>
                      </a:pP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7761">
                <a:tc>
                  <a:txBody>
                    <a:bodyPr/>
                    <a:lstStyle/>
                    <a:p>
                      <a:pPr>
                        <a:lnSpc>
                          <a:spcPct val="115000"/>
                        </a:lnSpc>
                        <a:spcAft>
                          <a:spcPts val="0"/>
                        </a:spcAft>
                      </a:pPr>
                      <a:r>
                        <a:rPr lang="ru-RU" sz="1100" dirty="0">
                          <a:effectLst/>
                        </a:rPr>
                        <a:t>Точность </a:t>
                      </a:r>
                      <a:endParaRPr lang="ru-RU" sz="1100" dirty="0">
                        <a:effectLst/>
                        <a:latin typeface="Calibri"/>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latin typeface="+mn-lt"/>
                        </a:rPr>
                        <a:t>88</a:t>
                      </a:r>
                      <a:r>
                        <a:rPr lang="ru-RU" sz="1100" dirty="0">
                          <a:effectLst/>
                          <a:latin typeface="+mn-lt"/>
                        </a:rPr>
                        <a:t>%-</a:t>
                      </a:r>
                      <a:r>
                        <a:rPr lang="en-US" sz="1100" dirty="0">
                          <a:effectLst/>
                          <a:latin typeface="+mn-lt"/>
                        </a:rPr>
                        <a:t>81</a:t>
                      </a:r>
                      <a:r>
                        <a:rPr lang="ru-RU" sz="1100" dirty="0">
                          <a:effectLst/>
                          <a:latin typeface="+mn-lt"/>
                        </a:rPr>
                        <a:t>%</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latin typeface="+mn-lt"/>
                        </a:rPr>
                        <a:t>9</a:t>
                      </a:r>
                      <a:r>
                        <a:rPr lang="ru-RU" sz="1100" dirty="0">
                          <a:effectLst/>
                          <a:latin typeface="+mn-lt"/>
                        </a:rPr>
                        <a:t>5%-</a:t>
                      </a:r>
                      <a:r>
                        <a:rPr lang="en-US" sz="1100" dirty="0">
                          <a:effectLst/>
                          <a:latin typeface="+mn-lt"/>
                        </a:rPr>
                        <a:t>93</a:t>
                      </a:r>
                      <a:r>
                        <a:rPr lang="ru-RU" sz="1100" dirty="0">
                          <a:effectLst/>
                          <a:latin typeface="+mn-lt"/>
                        </a:rPr>
                        <a:t>%</a:t>
                      </a:r>
                      <a:endParaRPr lang="ru-RU" sz="1100" dirty="0">
                        <a:effectLst/>
                        <a:latin typeface="+mn-lt"/>
                        <a:ea typeface="Calibri"/>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US" sz="1100" kern="1200" dirty="0">
                          <a:solidFill>
                            <a:schemeClr val="dk1"/>
                          </a:solidFill>
                          <a:effectLst/>
                          <a:latin typeface="+mn-lt"/>
                          <a:ea typeface="+mn-ea"/>
                          <a:cs typeface="+mn-cs"/>
                        </a:rPr>
                        <a:t>97</a:t>
                      </a:r>
                      <a:r>
                        <a:rPr lang="ru-RU" sz="1100" kern="1200" dirty="0">
                          <a:solidFill>
                            <a:schemeClr val="dk1"/>
                          </a:solidFill>
                          <a:effectLst/>
                          <a:latin typeface="+mn-lt"/>
                          <a:ea typeface="+mn-ea"/>
                          <a:cs typeface="+mn-cs"/>
                        </a:rPr>
                        <a:t>%-</a:t>
                      </a:r>
                      <a:r>
                        <a:rPr lang="en-US" sz="1100" kern="1200" dirty="0">
                          <a:solidFill>
                            <a:schemeClr val="dk1"/>
                          </a:solidFill>
                          <a:effectLst/>
                          <a:latin typeface="+mn-lt"/>
                          <a:ea typeface="+mn-ea"/>
                          <a:cs typeface="+mn-cs"/>
                        </a:rPr>
                        <a:t>9</a:t>
                      </a:r>
                      <a:r>
                        <a:rPr lang="ru-RU" sz="1100" kern="1200" dirty="0">
                          <a:solidFill>
                            <a:schemeClr val="dk1"/>
                          </a:solidFill>
                          <a:effectLst/>
                          <a:latin typeface="+mn-lt"/>
                          <a:ea typeface="+mn-ea"/>
                          <a:cs typeface="+mn-cs"/>
                        </a:rPr>
                        <a:t>5%</a:t>
                      </a: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kern="1200" dirty="0">
                          <a:solidFill>
                            <a:schemeClr val="dk1"/>
                          </a:solidFill>
                          <a:effectLst/>
                          <a:latin typeface="+mn-lt"/>
                          <a:ea typeface="+mn-ea"/>
                          <a:cs typeface="+mn-cs"/>
                        </a:rPr>
                        <a:t>98</a:t>
                      </a:r>
                      <a:r>
                        <a:rPr lang="ru-RU" sz="1100" kern="1200" dirty="0">
                          <a:solidFill>
                            <a:schemeClr val="dk1"/>
                          </a:solidFill>
                          <a:effectLst/>
                          <a:latin typeface="+mn-lt"/>
                          <a:ea typeface="+mn-ea"/>
                          <a:cs typeface="+mn-cs"/>
                        </a:rPr>
                        <a:t>%-</a:t>
                      </a:r>
                      <a:r>
                        <a:rPr lang="en-US" sz="1100" kern="1200" dirty="0">
                          <a:solidFill>
                            <a:schemeClr val="dk1"/>
                          </a:solidFill>
                          <a:effectLst/>
                          <a:latin typeface="+mn-lt"/>
                          <a:ea typeface="+mn-ea"/>
                          <a:cs typeface="+mn-cs"/>
                        </a:rPr>
                        <a:t>97</a:t>
                      </a:r>
                      <a:r>
                        <a:rPr lang="ru-RU" sz="1100" kern="1200" dirty="0">
                          <a:solidFill>
                            <a:schemeClr val="dk1"/>
                          </a:solidFill>
                          <a:effectLst/>
                          <a:latin typeface="+mn-lt"/>
                          <a:ea typeface="+mn-ea"/>
                          <a:cs typeface="+mn-cs"/>
                        </a:rPr>
                        <a:t>%</a:t>
                      </a:r>
                    </a:p>
                    <a:p>
                      <a:pPr marL="0" algn="l" defTabSz="457200" rtl="0" eaLnBrk="1" latinLnBrk="0" hangingPunct="1">
                        <a:lnSpc>
                          <a:spcPct val="115000"/>
                        </a:lnSpc>
                        <a:spcAft>
                          <a:spcPts val="0"/>
                        </a:spcAft>
                      </a:pPr>
                      <a:endParaRPr lang="ru-RU" sz="1100" kern="1200" dirty="0">
                        <a:solidFill>
                          <a:schemeClr val="dk1"/>
                        </a:solidFill>
                        <a:effectLst/>
                        <a:latin typeface="+mn-lt"/>
                        <a:ea typeface="+mn-ea"/>
                        <a:cs typeface="+mn-cs"/>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ru-RU" sz="1100" kern="1200" dirty="0">
                          <a:solidFill>
                            <a:schemeClr val="dk1"/>
                          </a:solidFill>
                          <a:effectLst/>
                          <a:latin typeface="+mn-lt"/>
                          <a:ea typeface="+mn-ea"/>
                          <a:cs typeface="+mn-cs"/>
                        </a:rPr>
                        <a:t>98%-97%</a:t>
                      </a:r>
                    </a:p>
                    <a:p>
                      <a:pPr marL="0" algn="l" defTabSz="457200" rtl="0" eaLnBrk="1" latinLnBrk="0" hangingPunct="1">
                        <a:lnSpc>
                          <a:spcPct val="115000"/>
                        </a:lnSpc>
                        <a:spcAft>
                          <a:spcPts val="0"/>
                        </a:spcAft>
                      </a:pPr>
                      <a:endParaRPr lang="ru-RU" sz="1100" kern="1200" dirty="0">
                        <a:solidFill>
                          <a:schemeClr val="dk1"/>
                        </a:solidFill>
                        <a:effectLst/>
                        <a:latin typeface="+mn-lt"/>
                        <a:ea typeface="+mn-ea"/>
                        <a:cs typeface="+mn-cs"/>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9584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33</a:t>
            </a:fld>
            <a:endParaRPr lang="ru-RU" sz="1000">
              <a:latin typeface="Verdana" pitchFamily="34" charset="0"/>
            </a:endParaRPr>
          </a:p>
        </p:txBody>
      </p:sp>
      <p:sp>
        <p:nvSpPr>
          <p:cNvPr id="7" name="Заголовок 1"/>
          <p:cNvSpPr>
            <a:spLocks noGrp="1"/>
          </p:cNvSpPr>
          <p:nvPr>
            <p:ph type="title"/>
          </p:nvPr>
        </p:nvSpPr>
        <p:spPr>
          <a:xfrm>
            <a:off x="395536" y="1350303"/>
            <a:ext cx="8890000" cy="488950"/>
          </a:xfrm>
        </p:spPr>
        <p:txBody>
          <a:bodyPr/>
          <a:lstStyle/>
          <a:p>
            <a:pPr eaLnBrk="1" hangingPunct="1">
              <a:defRPr/>
            </a:pPr>
            <a:r>
              <a:rPr lang="ru-RU" altLang="ru-RU" sz="2400" dirty="0">
                <a:solidFill>
                  <a:schemeClr val="tx1"/>
                </a:solidFill>
                <a:latin typeface="Franklin Gothic Book" panose="020B0503020102020204" pitchFamily="34" charset="0"/>
                <a:ea typeface="+mn-ea"/>
                <a:cs typeface="Arial" charset="0"/>
              </a:rPr>
              <a:t>Анализ структуры добросовестных/недобросовестных компаний</a:t>
            </a:r>
          </a:p>
        </p:txBody>
      </p:sp>
      <p:graphicFrame>
        <p:nvGraphicFramePr>
          <p:cNvPr id="8" name="Диаграмма 7">
            <a:extLst>
              <a:ext uri="{FF2B5EF4-FFF2-40B4-BE49-F238E27FC236}">
                <a16:creationId xmlns:a16="http://schemas.microsoft.com/office/drawing/2014/main" xmlns="" id="{5AB9338E-E383-46A8-BECC-1696C6969873}"/>
              </a:ext>
            </a:extLst>
          </p:cNvPr>
          <p:cNvGraphicFramePr>
            <a:graphicFrameLocks/>
          </p:cNvGraphicFramePr>
          <p:nvPr>
            <p:extLst>
              <p:ext uri="{D42A27DB-BD31-4B8C-83A1-F6EECF244321}">
                <p14:modId xmlns:p14="http://schemas.microsoft.com/office/powerpoint/2010/main" val="83534230"/>
              </p:ext>
            </p:extLst>
          </p:nvPr>
        </p:nvGraphicFramePr>
        <p:xfrm>
          <a:off x="1475656" y="1988840"/>
          <a:ext cx="6552728"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337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34</a:t>
            </a:fld>
            <a:endParaRPr lang="ru-RU" sz="1000">
              <a:latin typeface="Verdana" pitchFamily="34"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3" y="3757258"/>
            <a:ext cx="3114859" cy="1990049"/>
          </a:xfrm>
          <a:prstGeom prst="rect">
            <a:avLst/>
          </a:prstGeom>
          <a:ln>
            <a:noFill/>
          </a:ln>
          <a:effectLst>
            <a:softEdge rad="112500"/>
          </a:effectLst>
        </p:spPr>
      </p:pic>
      <p:sp>
        <p:nvSpPr>
          <p:cNvPr id="5" name="Прямоугольник 19"/>
          <p:cNvSpPr>
            <a:spLocks noChangeArrowheads="1"/>
          </p:cNvSpPr>
          <p:nvPr/>
        </p:nvSpPr>
        <p:spPr bwMode="auto">
          <a:xfrm>
            <a:off x="442268" y="1030436"/>
            <a:ext cx="83772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latin typeface="Franklin Gothic Book" panose="020B0503020102020204" pitchFamily="34" charset="0"/>
              </a:rPr>
              <a:t>Какие дополнительные возможности использования индекса?</a:t>
            </a:r>
          </a:p>
        </p:txBody>
      </p:sp>
      <p:sp>
        <p:nvSpPr>
          <p:cNvPr id="6" name="Прямоугольник 1"/>
          <p:cNvSpPr>
            <a:spLocks noChangeArrowheads="1"/>
          </p:cNvSpPr>
          <p:nvPr/>
        </p:nvSpPr>
        <p:spPr bwMode="auto">
          <a:xfrm>
            <a:off x="683568" y="1844824"/>
            <a:ext cx="7534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ru-RU" altLang="ru-RU" sz="1800" dirty="0"/>
              <a:t>Улучшение модели в связи с повышением качества информации привело к возможности выявлять наиболее значимые факторы и проводить анализ чувствительности.</a:t>
            </a:r>
          </a:p>
          <a:p>
            <a:pPr>
              <a:spcBef>
                <a:spcPct val="0"/>
              </a:spcBef>
              <a:buFontTx/>
              <a:buNone/>
            </a:pPr>
            <a:endParaRPr lang="ru-RU" altLang="ru-RU" sz="1800" dirty="0"/>
          </a:p>
          <a:p>
            <a:pPr>
              <a:spcBef>
                <a:spcPct val="0"/>
              </a:spcBef>
              <a:buFontTx/>
              <a:buNone/>
            </a:pPr>
            <a:endParaRPr lang="ru-RU" altLang="ru-RU" sz="1800" dirty="0"/>
          </a:p>
          <a:p>
            <a:pPr>
              <a:spcBef>
                <a:spcPct val="0"/>
              </a:spcBef>
              <a:buFontTx/>
              <a:buNone/>
            </a:pPr>
            <a:r>
              <a:rPr lang="ru-RU" altLang="ru-RU" sz="1800" dirty="0"/>
              <a:t>Учет новых факторов позволяет выявлять новые схемы использования недобросовестных юридических лиц.</a:t>
            </a:r>
          </a:p>
          <a:p>
            <a:pPr>
              <a:spcBef>
                <a:spcPct val="0"/>
              </a:spcBef>
              <a:buFontTx/>
              <a:buNone/>
            </a:pPr>
            <a:endParaRPr lang="ru-RU" altLang="ru-RU" sz="1800" dirty="0"/>
          </a:p>
          <a:p>
            <a:pPr>
              <a:spcBef>
                <a:spcPct val="0"/>
              </a:spcBef>
              <a:buFontTx/>
              <a:buNone/>
            </a:pPr>
            <a:endParaRPr lang="ru-RU" altLang="ru-RU" sz="1800" dirty="0"/>
          </a:p>
          <a:p>
            <a:pPr>
              <a:spcBef>
                <a:spcPct val="0"/>
              </a:spcBef>
              <a:buFontTx/>
              <a:buNone/>
            </a:pPr>
            <a:r>
              <a:rPr lang="ru-RU" altLang="ru-RU" sz="1800" dirty="0"/>
              <a:t>В совокупности с новым финансовым анализом </a:t>
            </a:r>
            <a:br>
              <a:rPr lang="ru-RU" altLang="ru-RU" sz="1800" dirty="0"/>
            </a:br>
            <a:r>
              <a:rPr lang="ru-RU" altLang="ru-RU" sz="1800" dirty="0"/>
              <a:t>ИФР и ИПД можно проводить комплексный </a:t>
            </a:r>
            <a:br>
              <a:rPr lang="ru-RU" altLang="ru-RU" sz="1800" dirty="0"/>
            </a:br>
            <a:r>
              <a:rPr lang="ru-RU" altLang="ru-RU" sz="1800" dirty="0"/>
              <a:t>анализ компании </a:t>
            </a:r>
          </a:p>
        </p:txBody>
      </p:sp>
      <p:pic>
        <p:nvPicPr>
          <p:cNvPr id="7" name="Picture 19" descr="acknowledge_1101_256.png"/>
          <p:cNvPicPr>
            <a:picLocks noChangeAspect="1"/>
          </p:cNvPicPr>
          <p:nvPr/>
        </p:nvPicPr>
        <p:blipFill>
          <a:blip r:embed="rId5" cstate="print">
            <a:duotone>
              <a:prstClr val="black"/>
              <a:srgbClr val="FF8000">
                <a:tint val="45000"/>
                <a:satMod val="400000"/>
              </a:srgbClr>
            </a:duotone>
          </a:blip>
          <a:stretch>
            <a:fillRect/>
          </a:stretch>
        </p:blipFill>
        <p:spPr>
          <a:xfrm>
            <a:off x="258309" y="1902123"/>
            <a:ext cx="368490" cy="368490"/>
          </a:xfrm>
          <a:prstGeom prst="rect">
            <a:avLst/>
          </a:prstGeom>
          <a:effectLst/>
        </p:spPr>
      </p:pic>
      <p:pic>
        <p:nvPicPr>
          <p:cNvPr id="8" name="Picture 19" descr="acknowledge_1101_256.png"/>
          <p:cNvPicPr>
            <a:picLocks noChangeAspect="1"/>
          </p:cNvPicPr>
          <p:nvPr/>
        </p:nvPicPr>
        <p:blipFill>
          <a:blip r:embed="rId5" cstate="print">
            <a:duotone>
              <a:prstClr val="black"/>
              <a:srgbClr val="FF8000">
                <a:tint val="45000"/>
                <a:satMod val="400000"/>
              </a:srgbClr>
            </a:duotone>
          </a:blip>
          <a:stretch>
            <a:fillRect/>
          </a:stretch>
        </p:blipFill>
        <p:spPr>
          <a:xfrm>
            <a:off x="258309" y="3251024"/>
            <a:ext cx="368490" cy="368490"/>
          </a:xfrm>
          <a:prstGeom prst="rect">
            <a:avLst/>
          </a:prstGeom>
          <a:effectLst/>
        </p:spPr>
      </p:pic>
      <p:pic>
        <p:nvPicPr>
          <p:cNvPr id="9" name="Picture 19" descr="acknowledge_1101_256.png"/>
          <p:cNvPicPr>
            <a:picLocks noChangeAspect="1"/>
          </p:cNvPicPr>
          <p:nvPr/>
        </p:nvPicPr>
        <p:blipFill>
          <a:blip r:embed="rId5" cstate="print">
            <a:duotone>
              <a:prstClr val="black"/>
              <a:srgbClr val="FF8000">
                <a:tint val="45000"/>
                <a:satMod val="400000"/>
              </a:srgbClr>
            </a:duotone>
          </a:blip>
          <a:stretch>
            <a:fillRect/>
          </a:stretch>
        </p:blipFill>
        <p:spPr>
          <a:xfrm>
            <a:off x="258309" y="4383793"/>
            <a:ext cx="368490" cy="368490"/>
          </a:xfrm>
          <a:prstGeom prst="rect">
            <a:avLst/>
          </a:prstGeom>
          <a:effectLst/>
        </p:spPr>
      </p:pic>
    </p:spTree>
    <p:extLst>
      <p:ext uri="{BB962C8B-B14F-4D97-AF65-F5344CB8AC3E}">
        <p14:creationId xmlns:p14="http://schemas.microsoft.com/office/powerpoint/2010/main" val="4138048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35</a:t>
            </a:fld>
            <a:endParaRPr lang="ru-RU" sz="1000">
              <a:latin typeface="Verdana" pitchFamily="34" charset="0"/>
            </a:endParaRPr>
          </a:p>
        </p:txBody>
      </p:sp>
      <p:sp>
        <p:nvSpPr>
          <p:cNvPr id="4" name="Заголовок 1"/>
          <p:cNvSpPr>
            <a:spLocks noGrp="1"/>
          </p:cNvSpPr>
          <p:nvPr>
            <p:ph type="title"/>
          </p:nvPr>
        </p:nvSpPr>
        <p:spPr>
          <a:xfrm>
            <a:off x="393295" y="1124744"/>
            <a:ext cx="8214245" cy="530414"/>
          </a:xfrm>
        </p:spPr>
        <p:txBody>
          <a:bodyPr/>
          <a:lstStyle/>
          <a:p>
            <a:pPr algn="l" eaLnBrk="1" hangingPunct="1">
              <a:defRPr/>
            </a:pPr>
            <a:r>
              <a:rPr lang="ru-RU" altLang="ru-RU" sz="2400" dirty="0">
                <a:solidFill>
                  <a:schemeClr val="tx1"/>
                </a:solidFill>
                <a:latin typeface="+mn-lt"/>
                <a:ea typeface="+mn-ea"/>
                <a:cs typeface="Arial" pitchFamily="34" charset="0"/>
              </a:rPr>
              <a:t>ИДО не применим к следующим видам юридических лиц</a:t>
            </a:r>
          </a:p>
        </p:txBody>
      </p:sp>
      <p:sp>
        <p:nvSpPr>
          <p:cNvPr id="5" name="Содержимое 2"/>
          <p:cNvSpPr txBox="1">
            <a:spLocks/>
          </p:cNvSpPr>
          <p:nvPr/>
        </p:nvSpPr>
        <p:spPr bwMode="auto">
          <a:xfrm>
            <a:off x="323528" y="1932971"/>
            <a:ext cx="8284012" cy="4004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Бюджетные учреждения </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Общественные и религиозные организации: приходы храмов, СОРОО, МОНОО</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Автономные некоммерческие организации</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Товарищества собственников жилья</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Садоводческие, огороднические или дачные некоммерческие товарищества</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Некоммерческие партнерства:  НП,  ДНП,  СРО</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Прочие некоммерческие организации: казачьи общества, коллегии  адвокатов</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Экстерриториальные организации</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Органы общественной самодеятельности</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Общественные движения</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Ассоциации и союзы</a:t>
            </a:r>
          </a:p>
          <a:p>
            <a:pPr marL="514350" indent="-514350" algn="just" eaLnBrk="1" hangingPunct="1">
              <a:spcBef>
                <a:spcPct val="50000"/>
              </a:spcBef>
              <a:buClr>
                <a:srgbClr val="FF8000"/>
              </a:buClr>
              <a:buSzPct val="140000"/>
              <a:buFont typeface="Arial" panose="020B0604020202020204" pitchFamily="34" charset="0"/>
              <a:buAutoNum type="arabicPeriod"/>
              <a:defRPr/>
            </a:pPr>
            <a:r>
              <a:rPr lang="ru-RU" sz="1400" b="1">
                <a:solidFill>
                  <a:schemeClr val="tx2">
                    <a:lumMod val="10000"/>
                  </a:schemeClr>
                </a:solidFill>
              </a:rPr>
              <a:t>Унитарные предприятия</a:t>
            </a:r>
            <a:endParaRPr lang="ru-RU" sz="1400" b="1" dirty="0">
              <a:solidFill>
                <a:schemeClr val="tx2">
                  <a:lumMod val="10000"/>
                </a:schemeClr>
              </a:solidFill>
            </a:endParaRPr>
          </a:p>
        </p:txBody>
      </p:sp>
      <p:pic>
        <p:nvPicPr>
          <p:cNvPr id="6" name="Picture 4" descr="http://www.nn.ru/data/forum/images/2012-12/59437155-x_f8b784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2239" y="4376375"/>
            <a:ext cx="198755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45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36</a:t>
            </a:fld>
            <a:endParaRPr lang="ru-RU" sz="1000">
              <a:latin typeface="Verdana" pitchFamily="34" charset="0"/>
            </a:endParaRPr>
          </a:p>
        </p:txBody>
      </p:sp>
      <p:sp>
        <p:nvSpPr>
          <p:cNvPr id="4" name="Title 1"/>
          <p:cNvSpPr>
            <a:spLocks noGrp="1"/>
          </p:cNvSpPr>
          <p:nvPr>
            <p:ph type="title"/>
          </p:nvPr>
        </p:nvSpPr>
        <p:spPr>
          <a:xfrm>
            <a:off x="683568" y="1027665"/>
            <a:ext cx="6519672" cy="1078992"/>
          </a:xfrm>
        </p:spPr>
        <p:txBody>
          <a:bodyPr anchor="ctr" anchorCtr="0"/>
          <a:lstStyle/>
          <a:p>
            <a:r>
              <a:rPr lang="ru-RU" sz="2400" dirty="0">
                <a:latin typeface="+mn-lt"/>
              </a:rPr>
              <a:t>ИНДЕКС ФИНАНСОВОГО РИСКА</a:t>
            </a:r>
          </a:p>
        </p:txBody>
      </p:sp>
      <p:pic>
        <p:nvPicPr>
          <p:cNvPr id="5" name="table"/>
          <p:cNvPicPr>
            <a:picLocks noChangeAspect="1"/>
          </p:cNvPicPr>
          <p:nvPr/>
        </p:nvPicPr>
        <p:blipFill>
          <a:blip r:embed="rId4"/>
          <a:stretch>
            <a:fillRect/>
          </a:stretch>
        </p:blipFill>
        <p:spPr>
          <a:xfrm>
            <a:off x="554037" y="2364873"/>
            <a:ext cx="8035925" cy="3333757"/>
          </a:xfrm>
          <a:prstGeom prst="rect">
            <a:avLst/>
          </a:prstGeom>
        </p:spPr>
      </p:pic>
    </p:spTree>
    <p:extLst>
      <p:ext uri="{BB962C8B-B14F-4D97-AF65-F5344CB8AC3E}">
        <p14:creationId xmlns:p14="http://schemas.microsoft.com/office/powerpoint/2010/main" val="2839471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37</a:t>
            </a:fld>
            <a:endParaRPr lang="ru-RU" sz="1000" dirty="0">
              <a:latin typeface="Verdana" pitchFamily="34" charset="0"/>
            </a:endParaRPr>
          </a:p>
        </p:txBody>
      </p:sp>
      <p:sp>
        <p:nvSpPr>
          <p:cNvPr id="4" name="Скругленный прямоугольник 3"/>
          <p:cNvSpPr/>
          <p:nvPr/>
        </p:nvSpPr>
        <p:spPr>
          <a:xfrm>
            <a:off x="235633" y="2617351"/>
            <a:ext cx="3809627" cy="281292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5" name="Прямоугольник 2"/>
          <p:cNvSpPr>
            <a:spLocks noChangeArrowheads="1"/>
          </p:cNvSpPr>
          <p:nvPr/>
        </p:nvSpPr>
        <p:spPr bwMode="auto">
          <a:xfrm>
            <a:off x="1113509" y="1905584"/>
            <a:ext cx="63735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ru-RU" altLang="ru-RU" sz="1300" dirty="0">
                <a:solidFill>
                  <a:srgbClr val="000000"/>
                </a:solidFill>
                <a:latin typeface="Franklin Gothic Book" panose="020B0503020102020204" pitchFamily="34" charset="0"/>
              </a:rPr>
              <a:t>В результате из полученной выборки компаний можно выделить </a:t>
            </a:r>
            <a:r>
              <a:rPr lang="ru-RU" altLang="ru-RU" sz="1300" b="1" dirty="0">
                <a:solidFill>
                  <a:srgbClr val="000000"/>
                </a:solidFill>
                <a:latin typeface="Franklin Gothic Book" panose="020B0503020102020204" pitchFamily="34" charset="0"/>
              </a:rPr>
              <a:t>3 основные группы</a:t>
            </a:r>
            <a:r>
              <a:rPr lang="ru-RU" altLang="ru-RU" sz="1300" dirty="0">
                <a:solidFill>
                  <a:srgbClr val="000000"/>
                </a:solidFill>
                <a:latin typeface="Franklin Gothic Book" panose="020B0503020102020204" pitchFamily="34" charset="0"/>
              </a:rPr>
              <a:t>: </a:t>
            </a:r>
          </a:p>
        </p:txBody>
      </p:sp>
      <p:sp>
        <p:nvSpPr>
          <p:cNvPr id="6" name="Скругленный прямоугольник 5"/>
          <p:cNvSpPr/>
          <p:nvPr/>
        </p:nvSpPr>
        <p:spPr>
          <a:xfrm>
            <a:off x="4364890" y="2654441"/>
            <a:ext cx="3962400" cy="102738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7" name="Скругленный прямоугольник 6"/>
          <p:cNvSpPr/>
          <p:nvPr/>
        </p:nvSpPr>
        <p:spPr>
          <a:xfrm>
            <a:off x="4307729" y="4406217"/>
            <a:ext cx="3968750" cy="10357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8" name="Прямоугольник 11"/>
          <p:cNvSpPr>
            <a:spLocks noChangeArrowheads="1"/>
          </p:cNvSpPr>
          <p:nvPr/>
        </p:nvSpPr>
        <p:spPr bwMode="auto">
          <a:xfrm>
            <a:off x="492440" y="3254448"/>
            <a:ext cx="3549650" cy="232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2875" indent="-14287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14000"/>
              </a:lnSpc>
              <a:spcBef>
                <a:spcPct val="0"/>
              </a:spcBef>
              <a:buClr>
                <a:schemeClr val="accent1"/>
              </a:buClr>
              <a:buSzPct val="100000"/>
              <a:buFont typeface="Wingdings" panose="05000000000000000000" pitchFamily="2" charset="2"/>
              <a:buChar char="q"/>
            </a:pPr>
            <a:r>
              <a:rPr lang="ru-RU" altLang="ru-RU" sz="1300" dirty="0">
                <a:latin typeface="Franklin Gothic Book" panose="020B0503020102020204" pitchFamily="34" charset="0"/>
              </a:rPr>
              <a:t> Эмитенты – финансово устойчивые, голубые фишки</a:t>
            </a:r>
          </a:p>
          <a:p>
            <a:pPr eaLnBrk="1" hangingPunct="1">
              <a:lnSpc>
                <a:spcPct val="114000"/>
              </a:lnSpc>
              <a:spcBef>
                <a:spcPct val="0"/>
              </a:spcBef>
              <a:buClr>
                <a:schemeClr val="accent1"/>
              </a:buClr>
              <a:buSzPct val="100000"/>
              <a:buFont typeface="Wingdings" panose="05000000000000000000" pitchFamily="2" charset="2"/>
              <a:buChar char="q"/>
            </a:pPr>
            <a:r>
              <a:rPr lang="ru-RU" altLang="ru-RU" sz="1300" dirty="0">
                <a:latin typeface="Franklin Gothic Book" panose="020B0503020102020204" pitchFamily="34" charset="0"/>
              </a:rPr>
              <a:t> Системообразующие и стратегические предприятия</a:t>
            </a:r>
          </a:p>
          <a:p>
            <a:pPr eaLnBrk="1" hangingPunct="1">
              <a:lnSpc>
                <a:spcPct val="114000"/>
              </a:lnSpc>
              <a:spcBef>
                <a:spcPct val="0"/>
              </a:spcBef>
              <a:buClr>
                <a:schemeClr val="accent1"/>
              </a:buClr>
              <a:buSzPct val="100000"/>
              <a:buFont typeface="Wingdings" panose="05000000000000000000" pitchFamily="2" charset="2"/>
              <a:buChar char="q"/>
            </a:pPr>
            <a:r>
              <a:rPr lang="ru-RU" altLang="ru-RU" sz="1300" dirty="0">
                <a:latin typeface="Franklin Gothic Book" panose="020B0503020102020204" pitchFamily="34" charset="0"/>
              </a:rPr>
              <a:t> Компании, сдающие отчетность в соответствии с МСФО</a:t>
            </a:r>
          </a:p>
          <a:p>
            <a:pPr eaLnBrk="1" hangingPunct="1">
              <a:lnSpc>
                <a:spcPct val="114000"/>
              </a:lnSpc>
              <a:spcBef>
                <a:spcPct val="0"/>
              </a:spcBef>
              <a:buClr>
                <a:schemeClr val="accent1"/>
              </a:buClr>
              <a:buSzPct val="100000"/>
              <a:buFont typeface="Wingdings" panose="05000000000000000000" pitchFamily="2" charset="2"/>
              <a:buChar char="q"/>
            </a:pPr>
            <a:r>
              <a:rPr lang="ru-RU" altLang="ru-RU" sz="1300" dirty="0">
                <a:latin typeface="Franklin Gothic Book" panose="020B0503020102020204" pitchFamily="34" charset="0"/>
              </a:rPr>
              <a:t> Известные устойчивые подписчики </a:t>
            </a:r>
            <a:r>
              <a:rPr lang="ru-RU" altLang="ru-RU" sz="1300" b="1" dirty="0">
                <a:solidFill>
                  <a:schemeClr val="accent1"/>
                </a:solidFill>
              </a:rPr>
              <a:t>СПАРК</a:t>
            </a:r>
            <a:endParaRPr lang="en-US" altLang="ru-RU" sz="1300" dirty="0">
              <a:solidFill>
                <a:schemeClr val="accent1"/>
              </a:solidFill>
              <a:latin typeface="Franklin Gothic Book" panose="020B0503020102020204" pitchFamily="34" charset="0"/>
            </a:endParaRPr>
          </a:p>
          <a:p>
            <a:pPr eaLnBrk="1" hangingPunct="1">
              <a:lnSpc>
                <a:spcPct val="114000"/>
              </a:lnSpc>
              <a:spcBef>
                <a:spcPct val="0"/>
              </a:spcBef>
              <a:buClr>
                <a:schemeClr val="accent1"/>
              </a:buClr>
              <a:buSzPct val="100000"/>
              <a:buFont typeface="Wingdings" panose="05000000000000000000" pitchFamily="2" charset="2"/>
              <a:buChar char="q"/>
            </a:pPr>
            <a:r>
              <a:rPr lang="ru-RU" altLang="ru-RU" sz="1300" dirty="0">
                <a:latin typeface="Franklin Gothic Book" panose="020B0503020102020204" pitchFamily="34" charset="0"/>
              </a:rPr>
              <a:t> Добросовестные плательщики из базы </a:t>
            </a:r>
            <a:r>
              <a:rPr lang="ru-RU" altLang="ru-RU" sz="1300" dirty="0" err="1">
                <a:latin typeface="Franklin Gothic Book" panose="020B0503020102020204" pitchFamily="34" charset="0"/>
              </a:rPr>
              <a:t>Трейдейта</a:t>
            </a:r>
            <a:r>
              <a:rPr lang="ru-RU" altLang="ru-RU" sz="1300" dirty="0">
                <a:latin typeface="Franklin Gothic Book" panose="020B0503020102020204" pitchFamily="34" charset="0"/>
              </a:rPr>
              <a:t> </a:t>
            </a:r>
          </a:p>
          <a:p>
            <a:pPr eaLnBrk="1" hangingPunct="1">
              <a:lnSpc>
                <a:spcPct val="135000"/>
              </a:lnSpc>
              <a:spcBef>
                <a:spcPct val="0"/>
              </a:spcBef>
              <a:buClr>
                <a:srgbClr val="FF6600"/>
              </a:buClr>
              <a:buSzPct val="150000"/>
              <a:buFontTx/>
              <a:buNone/>
            </a:pPr>
            <a:endParaRPr lang="ru-RU" altLang="ru-RU" sz="1300" dirty="0">
              <a:latin typeface="Franklin Gothic Book" panose="020B0503020102020204" pitchFamily="34" charset="0"/>
            </a:endParaRPr>
          </a:p>
        </p:txBody>
      </p:sp>
      <p:sp>
        <p:nvSpPr>
          <p:cNvPr id="9" name="Title 1"/>
          <p:cNvSpPr>
            <a:spLocks noGrp="1"/>
          </p:cNvSpPr>
          <p:nvPr>
            <p:ph type="title"/>
          </p:nvPr>
        </p:nvSpPr>
        <p:spPr>
          <a:xfrm>
            <a:off x="755576" y="1126211"/>
            <a:ext cx="7732989" cy="603610"/>
          </a:xfrm>
        </p:spPr>
        <p:txBody>
          <a:bodyPr/>
          <a:lstStyle/>
          <a:p>
            <a:r>
              <a:rPr lang="ru-RU" sz="2400" dirty="0">
                <a:latin typeface="+mn-lt"/>
              </a:rPr>
              <a:t>Базовая выборка, с чего мы начали</a:t>
            </a:r>
          </a:p>
        </p:txBody>
      </p:sp>
      <p:sp>
        <p:nvSpPr>
          <p:cNvPr id="11" name="Прямоугольник 13"/>
          <p:cNvSpPr>
            <a:spLocks noChangeArrowheads="1"/>
          </p:cNvSpPr>
          <p:nvPr/>
        </p:nvSpPr>
        <p:spPr bwMode="auto">
          <a:xfrm>
            <a:off x="4489509" y="3091712"/>
            <a:ext cx="3713163" cy="4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2875" indent="-14287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144000" indent="-144000">
              <a:lnSpc>
                <a:spcPct val="114000"/>
              </a:lnSpc>
              <a:spcBef>
                <a:spcPct val="0"/>
              </a:spcBef>
              <a:buClr>
                <a:schemeClr val="accent6"/>
              </a:buClr>
              <a:buSzPct val="150000"/>
              <a:buFont typeface="Wingdings" panose="05000000000000000000" pitchFamily="2" charset="2"/>
              <a:buChar char="§"/>
              <a:defRPr/>
            </a:pPr>
            <a:r>
              <a:rPr lang="ru-RU" altLang="ru-RU" sz="1300" dirty="0">
                <a:solidFill>
                  <a:srgbClr val="000000"/>
                </a:solidFill>
                <a:latin typeface="+mn-lt"/>
                <a:cs typeface="Arial" charset="0"/>
              </a:rPr>
              <a:t>Информация о банкротстве в </a:t>
            </a:r>
            <a:r>
              <a:rPr lang="ru-RU" altLang="ru-RU" sz="1300" dirty="0">
                <a:solidFill>
                  <a:schemeClr val="accent1"/>
                </a:solidFill>
                <a:latin typeface="+mn-lt"/>
                <a:cs typeface="Arial" charset="0"/>
              </a:rPr>
              <a:t>СПАРК</a:t>
            </a:r>
            <a:r>
              <a:rPr lang="ru-RU" altLang="ru-RU" sz="1300" dirty="0">
                <a:solidFill>
                  <a:srgbClr val="000000"/>
                </a:solidFill>
                <a:latin typeface="+mn-lt"/>
                <a:cs typeface="Arial" charset="0"/>
              </a:rPr>
              <a:t>, включая ЕФРСБ</a:t>
            </a:r>
          </a:p>
        </p:txBody>
      </p:sp>
      <p:sp>
        <p:nvSpPr>
          <p:cNvPr id="13" name="Прямоугольник 14"/>
          <p:cNvSpPr>
            <a:spLocks noChangeArrowheads="1"/>
          </p:cNvSpPr>
          <p:nvPr/>
        </p:nvSpPr>
        <p:spPr bwMode="auto">
          <a:xfrm>
            <a:off x="611560" y="2595766"/>
            <a:ext cx="2606080" cy="6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ru-RU" altLang="ru-RU" sz="1600" b="1" i="1" dirty="0"/>
              <a:t>Благонадежные и </a:t>
            </a:r>
          </a:p>
          <a:p>
            <a:pPr eaLnBrk="1" hangingPunct="1">
              <a:lnSpc>
                <a:spcPct val="120000"/>
              </a:lnSpc>
              <a:spcBef>
                <a:spcPct val="0"/>
              </a:spcBef>
              <a:buFontTx/>
              <a:buNone/>
            </a:pPr>
            <a:r>
              <a:rPr lang="ru-RU" altLang="ru-RU" sz="1600" b="1" i="1" dirty="0"/>
              <a:t>Финансово устойчивые</a:t>
            </a:r>
          </a:p>
        </p:txBody>
      </p:sp>
      <p:sp>
        <p:nvSpPr>
          <p:cNvPr id="14" name="Прямоугольник 12"/>
          <p:cNvSpPr>
            <a:spLocks noChangeArrowheads="1"/>
          </p:cNvSpPr>
          <p:nvPr/>
        </p:nvSpPr>
        <p:spPr bwMode="auto">
          <a:xfrm>
            <a:off x="4549000" y="2639096"/>
            <a:ext cx="128977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ru-RU" altLang="ru-RU" sz="1600" b="1" i="1" dirty="0">
                <a:cs typeface="Arial" panose="020B0604020202020204" pitchFamily="34" charset="0"/>
              </a:rPr>
              <a:t>Банкроты</a:t>
            </a:r>
            <a:r>
              <a:rPr lang="ru-RU" altLang="ru-RU" sz="1600" i="1" dirty="0">
                <a:latin typeface="Franklin Gothic Book" panose="020B0503020102020204" pitchFamily="34" charset="0"/>
              </a:rPr>
              <a:t>  </a:t>
            </a:r>
          </a:p>
        </p:txBody>
      </p:sp>
      <p:sp>
        <p:nvSpPr>
          <p:cNvPr id="15" name="Прямоугольник 14"/>
          <p:cNvSpPr/>
          <p:nvPr/>
        </p:nvSpPr>
        <p:spPr>
          <a:xfrm>
            <a:off x="4516234" y="4450250"/>
            <a:ext cx="2147887" cy="350838"/>
          </a:xfrm>
          <a:prstGeom prst="rect">
            <a:avLst/>
          </a:prstGeom>
        </p:spPr>
        <p:txBody>
          <a:bodyPr wrap="none" lIns="0" bIns="0">
            <a:spAutoFit/>
          </a:bodyPr>
          <a:lstStyle/>
          <a:p>
            <a:pPr eaLnBrk="1" hangingPunct="1">
              <a:lnSpc>
                <a:spcPct val="120000"/>
              </a:lnSpc>
              <a:defRPr/>
            </a:pPr>
            <a:r>
              <a:rPr lang="ru-RU" sz="1600" b="1" i="1" dirty="0">
                <a:latin typeface="Arial" charset="0"/>
                <a:cs typeface="Arial" charset="0"/>
              </a:rPr>
              <a:t>Неблагонадежные</a:t>
            </a:r>
            <a:r>
              <a:rPr lang="ru-RU" sz="1650" b="1" i="1" dirty="0">
                <a:latin typeface="Franklin Gothic Book"/>
                <a:cs typeface="Franklin Gothic Book"/>
              </a:rPr>
              <a:t> </a:t>
            </a:r>
            <a:r>
              <a:rPr lang="ru-RU" sz="1650" dirty="0">
                <a:latin typeface="Franklin Gothic Book"/>
                <a:cs typeface="Franklin Gothic Book"/>
              </a:rPr>
              <a:t>  </a:t>
            </a:r>
          </a:p>
        </p:txBody>
      </p:sp>
      <p:sp>
        <p:nvSpPr>
          <p:cNvPr id="16" name="Прямоугольник 15"/>
          <p:cNvSpPr/>
          <p:nvPr/>
        </p:nvSpPr>
        <p:spPr>
          <a:xfrm>
            <a:off x="4489509" y="4912391"/>
            <a:ext cx="3535362" cy="456151"/>
          </a:xfrm>
          <a:prstGeom prst="rect">
            <a:avLst/>
          </a:prstGeom>
        </p:spPr>
        <p:txBody>
          <a:bodyPr lIns="0" tIns="0" rIns="0" bIns="0">
            <a:spAutoFit/>
          </a:bodyPr>
          <a:lstStyle/>
          <a:p>
            <a:pPr marL="144000" indent="-144000" eaLnBrk="1" hangingPunct="1">
              <a:lnSpc>
                <a:spcPct val="114000"/>
              </a:lnSpc>
              <a:buClr>
                <a:schemeClr val="accent6"/>
              </a:buClr>
              <a:buSzPct val="150000"/>
              <a:buFont typeface="Wingdings" charset="2"/>
              <a:buChar char="§"/>
              <a:defRPr/>
            </a:pPr>
            <a:r>
              <a:rPr lang="ru-RU" sz="1300" dirty="0">
                <a:latin typeface="+mn-lt"/>
                <a:cs typeface="Arial" charset="0"/>
              </a:rPr>
              <a:t>Решения арбитражных судов </a:t>
            </a:r>
          </a:p>
          <a:p>
            <a:pPr marL="144000" indent="-144000" eaLnBrk="1" hangingPunct="1">
              <a:lnSpc>
                <a:spcPct val="114000"/>
              </a:lnSpc>
              <a:buClr>
                <a:schemeClr val="accent6"/>
              </a:buClr>
              <a:buSzPct val="150000"/>
              <a:defRPr/>
            </a:pPr>
            <a:r>
              <a:rPr lang="ru-RU" sz="1300" dirty="0">
                <a:latin typeface="+mn-lt"/>
                <a:cs typeface="Arial" charset="0"/>
              </a:rPr>
              <a:t>    Российской Федерации в </a:t>
            </a:r>
            <a:r>
              <a:rPr lang="en-US" sz="1300" dirty="0">
                <a:latin typeface="+mn-lt"/>
                <a:cs typeface="Arial" charset="0"/>
              </a:rPr>
              <a:t> </a:t>
            </a:r>
            <a:r>
              <a:rPr lang="ru-RU" sz="1300" dirty="0">
                <a:latin typeface="+mn-lt"/>
                <a:cs typeface="Arial" charset="0"/>
              </a:rPr>
              <a:t>отношении ООО</a:t>
            </a:r>
          </a:p>
        </p:txBody>
      </p:sp>
    </p:spTree>
    <p:extLst>
      <p:ext uri="{BB962C8B-B14F-4D97-AF65-F5344CB8AC3E}">
        <p14:creationId xmlns:p14="http://schemas.microsoft.com/office/powerpoint/2010/main" val="2253653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38</a:t>
            </a:fld>
            <a:endParaRPr lang="ru-RU" sz="1000">
              <a:latin typeface="Verdana" pitchFamily="34" charset="0"/>
            </a:endParaRPr>
          </a:p>
        </p:txBody>
      </p:sp>
      <p:sp>
        <p:nvSpPr>
          <p:cNvPr id="4" name="Прямоугольник 2"/>
          <p:cNvSpPr>
            <a:spLocks noChangeArrowheads="1"/>
          </p:cNvSpPr>
          <p:nvPr/>
        </p:nvSpPr>
        <p:spPr bwMode="auto">
          <a:xfrm>
            <a:off x="179512" y="1628800"/>
            <a:ext cx="856367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ru-RU" altLang="ru-RU" sz="1300" dirty="0">
                <a:latin typeface="Franklin Gothic Book" panose="020B0503020102020204" pitchFamily="34" charset="0"/>
              </a:rPr>
              <a:t>При формировании выборки для расчета индекса за основу были взяты данные из базы данных СПАРК  - </a:t>
            </a:r>
            <a:r>
              <a:rPr lang="ru-RU" altLang="ru-RU" sz="1300" b="1" dirty="0">
                <a:latin typeface="Franklin Gothic Book" panose="020B0503020102020204" pitchFamily="34" charset="0"/>
              </a:rPr>
              <a:t>8 </a:t>
            </a:r>
            <a:r>
              <a:rPr lang="en-US" altLang="ru-RU" sz="1300" b="1" dirty="0">
                <a:latin typeface="Franklin Gothic Book" panose="020B0503020102020204" pitchFamily="34" charset="0"/>
              </a:rPr>
              <a:t>80</a:t>
            </a:r>
            <a:r>
              <a:rPr lang="ru-RU" altLang="ru-RU" sz="1300" b="1" dirty="0">
                <a:latin typeface="Franklin Gothic Book" panose="020B0503020102020204" pitchFamily="34" charset="0"/>
              </a:rPr>
              <a:t>0 000 </a:t>
            </a:r>
            <a:r>
              <a:rPr lang="en-US" altLang="ru-RU" sz="1300" b="1" dirty="0">
                <a:latin typeface="Franklin Gothic Book" panose="020B0503020102020204" pitchFamily="34" charset="0"/>
              </a:rPr>
              <a:t> </a:t>
            </a:r>
            <a:r>
              <a:rPr lang="ru-RU" altLang="ru-RU" sz="1300" dirty="0">
                <a:latin typeface="Franklin Gothic Book" panose="020B0503020102020204" pitchFamily="34" charset="0"/>
              </a:rPr>
              <a:t>компаний (включая ликвидированные). Из них:</a:t>
            </a:r>
          </a:p>
        </p:txBody>
      </p:sp>
      <p:graphicFrame>
        <p:nvGraphicFramePr>
          <p:cNvPr id="5" name="Таблица 4"/>
          <p:cNvGraphicFramePr>
            <a:graphicFrameLocks noGrp="1"/>
          </p:cNvGraphicFramePr>
          <p:nvPr>
            <p:extLst>
              <p:ext uri="{D42A27DB-BD31-4B8C-83A1-F6EECF244321}">
                <p14:modId xmlns:p14="http://schemas.microsoft.com/office/powerpoint/2010/main" val="4074245573"/>
              </p:ext>
            </p:extLst>
          </p:nvPr>
        </p:nvGraphicFramePr>
        <p:xfrm>
          <a:off x="971600" y="2276872"/>
          <a:ext cx="7056784" cy="2952326"/>
        </p:xfrm>
        <a:graphic>
          <a:graphicData uri="http://schemas.openxmlformats.org/drawingml/2006/table">
            <a:tbl>
              <a:tblPr>
                <a:tableStyleId>{5C22544A-7EE6-4342-B048-85BDC9FD1C3A}</a:tableStyleId>
              </a:tblPr>
              <a:tblGrid>
                <a:gridCol w="4759041">
                  <a:extLst>
                    <a:ext uri="{9D8B030D-6E8A-4147-A177-3AD203B41FA5}">
                      <a16:colId xmlns:a16="http://schemas.microsoft.com/office/drawing/2014/main" xmlns="" val="20000"/>
                    </a:ext>
                  </a:extLst>
                </a:gridCol>
                <a:gridCol w="1229208">
                  <a:extLst>
                    <a:ext uri="{9D8B030D-6E8A-4147-A177-3AD203B41FA5}">
                      <a16:colId xmlns:a16="http://schemas.microsoft.com/office/drawing/2014/main" xmlns="" val="20001"/>
                    </a:ext>
                  </a:extLst>
                </a:gridCol>
                <a:gridCol w="1068535">
                  <a:extLst>
                    <a:ext uri="{9D8B030D-6E8A-4147-A177-3AD203B41FA5}">
                      <a16:colId xmlns:a16="http://schemas.microsoft.com/office/drawing/2014/main" xmlns="" val="20002"/>
                    </a:ext>
                  </a:extLst>
                </a:gridCol>
              </a:tblGrid>
              <a:tr h="214529">
                <a:tc>
                  <a:txBody>
                    <a:bodyPr/>
                    <a:lstStyle/>
                    <a:p>
                      <a:pPr algn="l" fontAlgn="b"/>
                      <a:r>
                        <a:rPr lang="ru-RU" sz="1100" u="none" strike="noStrike" dirty="0">
                          <a:effectLst/>
                        </a:rPr>
                        <a:t>Банкроты</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14529">
                <a:tc>
                  <a:txBody>
                    <a:bodyPr/>
                    <a:lstStyle/>
                    <a:p>
                      <a:pPr algn="l" fontAlgn="b"/>
                      <a:r>
                        <a:rPr lang="ru-RU" sz="1100" u="none" strike="noStrike" dirty="0">
                          <a:effectLst/>
                        </a:rPr>
                        <a:t>Год банкротства</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a:effectLst/>
                        </a:rPr>
                        <a:t>2013</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a:effectLst/>
                        </a:rPr>
                        <a:t>2014</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04313">
                <a:tc>
                  <a:txBody>
                    <a:bodyPr/>
                    <a:lstStyle/>
                    <a:p>
                      <a:pPr algn="l" fontAlgn="b"/>
                      <a:r>
                        <a:rPr lang="ru-RU" sz="1100" u="none" strike="noStrike" dirty="0">
                          <a:effectLst/>
                        </a:rPr>
                        <a:t>Всего банкротов (ИДО&lt;80)</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5 831</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5 847</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14529">
                <a:tc>
                  <a:txBody>
                    <a:bodyPr/>
                    <a:lstStyle/>
                    <a:p>
                      <a:pPr algn="l" fontAlgn="b"/>
                      <a:r>
                        <a:rPr lang="ru-RU" sz="1100" u="none" strike="noStrike">
                          <a:effectLst/>
                        </a:rPr>
                        <a:t>Есть требуемая для расчета ИФР отчетность</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2 052</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2 353</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204313">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214529">
                <a:tc>
                  <a:txBody>
                    <a:bodyPr/>
                    <a:lstStyle/>
                    <a:p>
                      <a:pPr algn="l" fontAlgn="b"/>
                      <a:r>
                        <a:rPr lang="ru-RU" sz="1100" u="none" strike="noStrike">
                          <a:effectLst/>
                        </a:rPr>
                        <a:t>Хорошие (обучающая выборка)</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214529">
                <a:tc>
                  <a:txBody>
                    <a:bodyPr/>
                    <a:lstStyle/>
                    <a:p>
                      <a:pPr algn="l" fontAlgn="b"/>
                      <a:r>
                        <a:rPr lang="ru-RU" sz="1100" u="none" strike="noStrike" dirty="0">
                          <a:effectLst/>
                        </a:rPr>
                        <a:t>Год отчетности</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a:effectLst/>
                        </a:rPr>
                        <a:t>2012</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a:effectLst/>
                        </a:rPr>
                        <a:t>2013</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204313">
                <a:tc>
                  <a:txBody>
                    <a:bodyPr/>
                    <a:lstStyle/>
                    <a:p>
                      <a:pPr algn="l" fontAlgn="b"/>
                      <a:r>
                        <a:rPr lang="ru-RU" sz="1100" u="none" strike="noStrike" dirty="0">
                          <a:effectLst/>
                        </a:rPr>
                        <a:t>Всего хороших (ИДО&lt;80)</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325 252</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325 252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214529">
                <a:tc>
                  <a:txBody>
                    <a:bodyPr/>
                    <a:lstStyle/>
                    <a:p>
                      <a:pPr algn="l" fontAlgn="b"/>
                      <a:r>
                        <a:rPr lang="ru-RU" sz="1100" u="none" strike="noStrike">
                          <a:effectLst/>
                        </a:rPr>
                        <a:t>Есть требуемая для расчета ИФР отчетность</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187 317</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288 095</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204313">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214529">
                <a:tc>
                  <a:txBody>
                    <a:bodyPr/>
                    <a:lstStyle/>
                    <a:p>
                      <a:pPr algn="l" fontAlgn="b"/>
                      <a:r>
                        <a:rPr lang="ru-RU" sz="1100" u="none" strike="noStrike">
                          <a:effectLst/>
                        </a:rPr>
                        <a:t>Все</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r h="214529">
                <a:tc>
                  <a:txBody>
                    <a:bodyPr/>
                    <a:lstStyle/>
                    <a:p>
                      <a:pPr algn="l" fontAlgn="b"/>
                      <a:r>
                        <a:rPr lang="ru-RU" sz="1100" u="none" strike="noStrike">
                          <a:effectLst/>
                        </a:rPr>
                        <a:t>Год отчетности</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a:effectLst/>
                        </a:rPr>
                        <a:t>2012</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a:effectLst/>
                        </a:rPr>
                        <a:t>2013</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1"/>
                  </a:ext>
                </a:extLst>
              </a:tr>
              <a:tr h="204313">
                <a:tc>
                  <a:txBody>
                    <a:bodyPr/>
                    <a:lstStyle/>
                    <a:p>
                      <a:pPr algn="l" fontAlgn="b"/>
                      <a:r>
                        <a:rPr lang="ru-RU" sz="1100" u="none" strike="noStrike">
                          <a:effectLst/>
                        </a:rPr>
                        <a:t>Всего компаний с отчетностью</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770 013</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1 748 835</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r h="214529">
                <a:tc>
                  <a:txBody>
                    <a:bodyPr/>
                    <a:lstStyle/>
                    <a:p>
                      <a:pPr algn="l" fontAlgn="b"/>
                      <a:r>
                        <a:rPr lang="ru-RU" sz="1100" u="none" strike="noStrike">
                          <a:effectLst/>
                        </a:rPr>
                        <a:t>Есть требуемая для расчета ИФР отчетность</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442 876</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100" u="none" strike="noStrike" dirty="0">
                          <a:effectLst/>
                        </a:rPr>
                        <a:t>856 095</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514689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39</a:t>
            </a:fld>
            <a:endParaRPr lang="ru-RU" sz="1000">
              <a:latin typeface="Verdana" pitchFamily="34" charset="0"/>
            </a:endParaRPr>
          </a:p>
        </p:txBody>
      </p:sp>
      <p:sp>
        <p:nvSpPr>
          <p:cNvPr id="4" name="Title 1"/>
          <p:cNvSpPr>
            <a:spLocks noGrp="1"/>
          </p:cNvSpPr>
          <p:nvPr>
            <p:ph type="title"/>
          </p:nvPr>
        </p:nvSpPr>
        <p:spPr>
          <a:xfrm>
            <a:off x="611560" y="1052736"/>
            <a:ext cx="8084765" cy="502928"/>
          </a:xfrm>
        </p:spPr>
        <p:txBody>
          <a:bodyPr/>
          <a:lstStyle/>
          <a:p>
            <a:r>
              <a:rPr lang="ru-RU" sz="2400" dirty="0">
                <a:latin typeface="+mn-lt"/>
              </a:rPr>
              <a:t>Предсказание банкротства – история и современность</a:t>
            </a:r>
          </a:p>
        </p:txBody>
      </p:sp>
      <p:sp>
        <p:nvSpPr>
          <p:cNvPr id="5" name="Прямоугольник 7"/>
          <p:cNvSpPr>
            <a:spLocks noChangeArrowheads="1"/>
          </p:cNvSpPr>
          <p:nvPr/>
        </p:nvSpPr>
        <p:spPr bwMode="auto">
          <a:xfrm>
            <a:off x="443910" y="1768689"/>
            <a:ext cx="69215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50000"/>
              </a:spcBef>
              <a:buFontTx/>
              <a:buNone/>
            </a:pPr>
            <a:r>
              <a:rPr lang="ru-RU" altLang="ru-RU" sz="1800" b="1" dirty="0">
                <a:latin typeface="Franklin Gothic Book" panose="020B0503020102020204" pitchFamily="34" charset="0"/>
              </a:rPr>
              <a:t>1-й этап исследований по предсказанию банкротств (1930 – 1965):</a:t>
            </a:r>
          </a:p>
        </p:txBody>
      </p:sp>
      <p:sp>
        <p:nvSpPr>
          <p:cNvPr id="6" name="Прямоугольник 8"/>
          <p:cNvSpPr>
            <a:spLocks noChangeArrowheads="1"/>
          </p:cNvSpPr>
          <p:nvPr/>
        </p:nvSpPr>
        <p:spPr bwMode="auto">
          <a:xfrm>
            <a:off x="443910" y="2303977"/>
            <a:ext cx="8344182" cy="172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2875" indent="-14287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144000" indent="-144000">
              <a:lnSpc>
                <a:spcPct val="135000"/>
              </a:lnSpc>
              <a:spcBef>
                <a:spcPct val="0"/>
              </a:spcBef>
              <a:buClr>
                <a:schemeClr val="accent6"/>
              </a:buClr>
              <a:buSzPct val="150000"/>
              <a:buFont typeface="Wingdings" panose="05000000000000000000" pitchFamily="2" charset="2"/>
              <a:buChar char="§"/>
              <a:defRPr/>
            </a:pPr>
            <a:r>
              <a:rPr lang="ru-RU" altLang="ru-RU" sz="1400" dirty="0">
                <a:latin typeface="+mn-lt"/>
              </a:rPr>
              <a:t>1930 </a:t>
            </a:r>
            <a:r>
              <a:rPr lang="ru-RU" altLang="ru-RU" sz="1400" dirty="0">
                <a:solidFill>
                  <a:srgbClr val="000000"/>
                </a:solidFill>
                <a:latin typeface="+mn-lt"/>
              </a:rPr>
              <a:t>- </a:t>
            </a:r>
            <a:r>
              <a:rPr lang="en-US" altLang="ru-RU" sz="1400" dirty="0">
                <a:solidFill>
                  <a:srgbClr val="000000"/>
                </a:solidFill>
                <a:latin typeface="+mn-lt"/>
              </a:rPr>
              <a:t>Bureau of Business Research (BBR)</a:t>
            </a:r>
            <a:r>
              <a:rPr lang="ru-RU" altLang="ru-RU" sz="1400" dirty="0">
                <a:solidFill>
                  <a:srgbClr val="000000"/>
                </a:solidFill>
                <a:latin typeface="+mn-lt"/>
              </a:rPr>
              <a:t> 24 фактора / Выборка основана на 29 фирмах;</a:t>
            </a:r>
          </a:p>
          <a:p>
            <a:pPr marL="144000" indent="-144000">
              <a:lnSpc>
                <a:spcPct val="135000"/>
              </a:lnSpc>
              <a:spcBef>
                <a:spcPct val="0"/>
              </a:spcBef>
              <a:buClr>
                <a:schemeClr val="accent6"/>
              </a:buClr>
              <a:buSzPct val="150000"/>
              <a:buFont typeface="Wingdings" panose="05000000000000000000" pitchFamily="2" charset="2"/>
              <a:buChar char="§"/>
              <a:defRPr/>
            </a:pPr>
            <a:r>
              <a:rPr lang="ru-RU" altLang="ru-RU" sz="1400" dirty="0">
                <a:solidFill>
                  <a:srgbClr val="000000"/>
                </a:solidFill>
                <a:latin typeface="+mn-lt"/>
              </a:rPr>
              <a:t>1935 - </a:t>
            </a:r>
            <a:r>
              <a:rPr lang="en-US" altLang="ru-RU" sz="1400" dirty="0">
                <a:solidFill>
                  <a:srgbClr val="000000"/>
                </a:solidFill>
                <a:latin typeface="+mn-lt"/>
              </a:rPr>
              <a:t>Smith and </a:t>
            </a:r>
            <a:r>
              <a:rPr lang="en-US" altLang="ru-RU" sz="1400" dirty="0" err="1">
                <a:solidFill>
                  <a:srgbClr val="000000"/>
                </a:solidFill>
                <a:latin typeface="+mn-lt"/>
              </a:rPr>
              <a:t>Winakor</a:t>
            </a:r>
            <a:r>
              <a:rPr lang="ru-RU" altLang="ru-RU" sz="1400" dirty="0">
                <a:solidFill>
                  <a:srgbClr val="000000"/>
                </a:solidFill>
                <a:latin typeface="+mn-lt"/>
              </a:rPr>
              <a:t> 6 факторов/Выборка из 183 фирм. </a:t>
            </a:r>
          </a:p>
          <a:p>
            <a:pPr marL="144000" indent="-144000">
              <a:lnSpc>
                <a:spcPct val="135000"/>
              </a:lnSpc>
              <a:spcBef>
                <a:spcPct val="0"/>
              </a:spcBef>
              <a:buClr>
                <a:schemeClr val="accent6"/>
              </a:buClr>
              <a:buSzPct val="150000"/>
              <a:buFontTx/>
              <a:buNone/>
              <a:defRPr/>
            </a:pPr>
            <a:r>
              <a:rPr lang="ru-RU" altLang="ru-RU" sz="1400" dirty="0">
                <a:solidFill>
                  <a:srgbClr val="000000"/>
                </a:solidFill>
                <a:latin typeface="+mn-lt"/>
              </a:rPr>
              <a:t>Мало данных, мало факторов, простейшие модели.</a:t>
            </a:r>
          </a:p>
          <a:p>
            <a:pPr eaLnBrk="1" hangingPunct="1">
              <a:lnSpc>
                <a:spcPct val="135000"/>
              </a:lnSpc>
              <a:spcBef>
                <a:spcPct val="0"/>
              </a:spcBef>
              <a:buClr>
                <a:srgbClr val="FF6600"/>
              </a:buClr>
              <a:buSzPct val="150000"/>
              <a:buFontTx/>
              <a:buNone/>
            </a:pPr>
            <a:endParaRPr lang="ru-RU" altLang="ru-RU" sz="1400" dirty="0">
              <a:latin typeface="Franklin Gothic Book" panose="020B0503020102020204" pitchFamily="34" charset="0"/>
            </a:endParaRPr>
          </a:p>
          <a:p>
            <a:pPr eaLnBrk="1" hangingPunct="1">
              <a:lnSpc>
                <a:spcPct val="135000"/>
              </a:lnSpc>
              <a:spcBef>
                <a:spcPct val="0"/>
              </a:spcBef>
              <a:buClr>
                <a:srgbClr val="FF6600"/>
              </a:buClr>
              <a:buSzPct val="150000"/>
              <a:buFont typeface="Wingdings" panose="05000000000000000000" pitchFamily="2" charset="2"/>
              <a:buChar char="§"/>
            </a:pPr>
            <a:endParaRPr lang="ru-RU" altLang="ru-RU" sz="1400" dirty="0">
              <a:latin typeface="Franklin Gothic Book" panose="020B0503020102020204" pitchFamily="34" charset="0"/>
            </a:endParaRPr>
          </a:p>
          <a:p>
            <a:pPr eaLnBrk="1" hangingPunct="1">
              <a:lnSpc>
                <a:spcPct val="135000"/>
              </a:lnSpc>
              <a:spcBef>
                <a:spcPct val="0"/>
              </a:spcBef>
              <a:buClr>
                <a:srgbClr val="FF6600"/>
              </a:buClr>
              <a:buSzPct val="150000"/>
              <a:buFontTx/>
              <a:buNone/>
            </a:pPr>
            <a:endParaRPr lang="ru-RU" altLang="ru-RU" sz="1300" dirty="0">
              <a:latin typeface="Franklin Gothic Book" panose="020B0503020102020204" pitchFamily="34" charset="0"/>
            </a:endParaRPr>
          </a:p>
        </p:txBody>
      </p:sp>
      <p:sp>
        <p:nvSpPr>
          <p:cNvPr id="7" name="Прямоугольник 6"/>
          <p:cNvSpPr>
            <a:spLocks noChangeArrowheads="1"/>
          </p:cNvSpPr>
          <p:nvPr/>
        </p:nvSpPr>
        <p:spPr bwMode="auto">
          <a:xfrm>
            <a:off x="395536" y="3307916"/>
            <a:ext cx="7851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50000"/>
              </a:spcBef>
              <a:buFontTx/>
              <a:buNone/>
            </a:pPr>
            <a:r>
              <a:rPr lang="ru-RU" altLang="ru-RU" sz="1800" b="1" dirty="0">
                <a:latin typeface="Franklin Gothic Book" panose="020B0503020102020204" pitchFamily="34" charset="0"/>
              </a:rPr>
              <a:t> 2-й этап исследований по предсказанию банкротств (1965 – наши дни):               </a:t>
            </a:r>
          </a:p>
        </p:txBody>
      </p:sp>
      <p:sp>
        <p:nvSpPr>
          <p:cNvPr id="8" name="Прямоугольник 7"/>
          <p:cNvSpPr/>
          <p:nvPr/>
        </p:nvSpPr>
        <p:spPr>
          <a:xfrm>
            <a:off x="448886" y="3800154"/>
            <a:ext cx="7326313" cy="1163638"/>
          </a:xfrm>
          <a:prstGeom prst="rect">
            <a:avLst/>
          </a:prstGeom>
        </p:spPr>
        <p:txBody>
          <a:bodyPr lIns="0" tIns="0" rIns="0" bIns="0">
            <a:spAutoFit/>
          </a:bodyPr>
          <a:lstStyle/>
          <a:p>
            <a:pPr marL="144000" indent="-144000" eaLnBrk="1" hangingPunct="1">
              <a:lnSpc>
                <a:spcPct val="135000"/>
              </a:lnSpc>
              <a:buClr>
                <a:schemeClr val="accent6"/>
              </a:buClr>
              <a:buSzPct val="150000"/>
              <a:buFont typeface="Wingdings" charset="2"/>
              <a:buChar char="§"/>
              <a:defRPr/>
            </a:pPr>
            <a:r>
              <a:rPr lang="ru-RU" sz="1400" dirty="0">
                <a:latin typeface="+mn-lt"/>
                <a:cs typeface="Arial" charset="0"/>
              </a:rPr>
              <a:t>1966 - </a:t>
            </a:r>
            <a:r>
              <a:rPr lang="en-US" sz="1400" dirty="0">
                <a:latin typeface="+mn-lt"/>
                <a:cs typeface="Arial" charset="0"/>
              </a:rPr>
              <a:t>Beaver</a:t>
            </a:r>
            <a:r>
              <a:rPr lang="ru-RU" sz="1400" dirty="0">
                <a:latin typeface="+mn-lt"/>
                <a:cs typeface="Arial" charset="0"/>
              </a:rPr>
              <a:t> 30 факторов/В модели использована выборка из 79*2 фирм;</a:t>
            </a:r>
          </a:p>
          <a:p>
            <a:pPr marL="144000" indent="-144000" eaLnBrk="1" hangingPunct="1">
              <a:lnSpc>
                <a:spcPct val="135000"/>
              </a:lnSpc>
              <a:buClr>
                <a:schemeClr val="accent6"/>
              </a:buClr>
              <a:buSzPct val="150000"/>
              <a:buFont typeface="Wingdings" charset="2"/>
              <a:buChar char="§"/>
              <a:defRPr/>
            </a:pPr>
            <a:r>
              <a:rPr lang="ru-RU" sz="1400" dirty="0">
                <a:latin typeface="+mn-lt"/>
                <a:cs typeface="Arial" charset="0"/>
              </a:rPr>
              <a:t>1968 - </a:t>
            </a:r>
            <a:r>
              <a:rPr lang="en-US" sz="1400" dirty="0">
                <a:latin typeface="+mn-lt"/>
                <a:cs typeface="Arial" charset="0"/>
              </a:rPr>
              <a:t>Altman</a:t>
            </a:r>
            <a:r>
              <a:rPr lang="ru-RU" sz="1400" dirty="0">
                <a:latin typeface="+mn-lt"/>
                <a:cs typeface="Arial" charset="0"/>
              </a:rPr>
              <a:t> 5 факторов/В выборке участвовало 100 000 фирм. </a:t>
            </a:r>
          </a:p>
          <a:p>
            <a:pPr marL="144000" indent="-144000" eaLnBrk="1" hangingPunct="1">
              <a:lnSpc>
                <a:spcPct val="135000"/>
              </a:lnSpc>
              <a:buClr>
                <a:schemeClr val="accent6"/>
              </a:buClr>
              <a:buSzPct val="150000"/>
              <a:defRPr/>
            </a:pPr>
            <a:r>
              <a:rPr lang="ru-RU" sz="1400" dirty="0">
                <a:latin typeface="+mn-lt"/>
                <a:cs typeface="Arial" charset="0"/>
              </a:rPr>
              <a:t>Первые компьютерные модели, больше выборки, больше факторов, сложнее модели.</a:t>
            </a:r>
          </a:p>
          <a:p>
            <a:pPr marL="144000" indent="-144000" eaLnBrk="1" hangingPunct="1">
              <a:lnSpc>
                <a:spcPct val="135000"/>
              </a:lnSpc>
              <a:buClr>
                <a:schemeClr val="accent6"/>
              </a:buClr>
              <a:buSzPct val="150000"/>
              <a:defRPr/>
            </a:pPr>
            <a:endParaRPr lang="ru-RU" sz="1400" dirty="0">
              <a:latin typeface="+mn-lt"/>
              <a:cs typeface="Arial" charset="0"/>
            </a:endParaRPr>
          </a:p>
        </p:txBody>
      </p:sp>
      <p:sp>
        <p:nvSpPr>
          <p:cNvPr id="9" name="Прямоугольник 8"/>
          <p:cNvSpPr/>
          <p:nvPr/>
        </p:nvSpPr>
        <p:spPr>
          <a:xfrm>
            <a:off x="445458" y="4812613"/>
            <a:ext cx="6854825" cy="323850"/>
          </a:xfrm>
          <a:prstGeom prst="rect">
            <a:avLst/>
          </a:prstGeom>
        </p:spPr>
        <p:txBody>
          <a:bodyPr lIns="0" bIns="0">
            <a:spAutoFit/>
          </a:bodyPr>
          <a:lstStyle/>
          <a:p>
            <a:pPr algn="just" eaLnBrk="1" hangingPunct="1">
              <a:spcBef>
                <a:spcPct val="50000"/>
              </a:spcBef>
              <a:defRPr/>
            </a:pPr>
            <a:r>
              <a:rPr lang="ru-RU" b="1" dirty="0">
                <a:latin typeface="+mj-lt"/>
                <a:cs typeface="Arial" charset="0"/>
              </a:rPr>
              <a:t> </a:t>
            </a:r>
            <a:r>
              <a:rPr lang="ru-RU" b="1" dirty="0">
                <a:latin typeface="Franklin Gothic Book" panose="020B0503020102020204" pitchFamily="34" charset="0"/>
              </a:rPr>
              <a:t>3-й этап исследований по предсказанию банкротств:</a:t>
            </a:r>
          </a:p>
        </p:txBody>
      </p:sp>
      <p:sp>
        <p:nvSpPr>
          <p:cNvPr id="10" name="Прямоугольник 20"/>
          <p:cNvSpPr>
            <a:spLocks noChangeArrowheads="1"/>
          </p:cNvSpPr>
          <p:nvPr/>
        </p:nvSpPr>
        <p:spPr bwMode="auto">
          <a:xfrm>
            <a:off x="475642" y="5167573"/>
            <a:ext cx="8356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2875" indent="-14287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35000"/>
              </a:lnSpc>
              <a:spcBef>
                <a:spcPct val="0"/>
              </a:spcBef>
              <a:buClr>
                <a:srgbClr val="FF6600"/>
              </a:buClr>
              <a:buSzPct val="150000"/>
              <a:buFontTx/>
              <a:buNone/>
            </a:pPr>
            <a:r>
              <a:rPr lang="ru-RU" altLang="ru-RU" sz="1400" dirty="0">
                <a:latin typeface="Franklin Gothic Book" panose="020B0503020102020204" pitchFamily="34" charset="0"/>
              </a:rPr>
              <a:t>Использование открытых данных, колоссальные выборки, сложные модели,</a:t>
            </a:r>
            <a:r>
              <a:rPr lang="en-US" altLang="ru-RU" sz="1400" dirty="0">
                <a:latin typeface="Franklin Gothic Book" panose="020B0503020102020204" pitchFamily="34" charset="0"/>
              </a:rPr>
              <a:t> </a:t>
            </a:r>
            <a:r>
              <a:rPr lang="ru-RU" altLang="ru-RU" sz="1400" dirty="0">
                <a:latin typeface="Franklin Gothic Book" panose="020B0503020102020204" pitchFamily="34" charset="0"/>
              </a:rPr>
              <a:t>включая </a:t>
            </a:r>
            <a:r>
              <a:rPr lang="en-US" altLang="ru-RU" sz="1400" dirty="0">
                <a:latin typeface="Franklin Gothic Book" panose="020B0503020102020204" pitchFamily="34" charset="0"/>
              </a:rPr>
              <a:t>SVM </a:t>
            </a:r>
            <a:r>
              <a:rPr lang="ru-RU" altLang="ru-RU" sz="1400" dirty="0">
                <a:latin typeface="Franklin Gothic Book" panose="020B0503020102020204" pitchFamily="34" charset="0"/>
              </a:rPr>
              <a:t>и нейронные </a:t>
            </a:r>
          </a:p>
          <a:p>
            <a:pPr eaLnBrk="1" hangingPunct="1">
              <a:lnSpc>
                <a:spcPct val="135000"/>
              </a:lnSpc>
              <a:spcBef>
                <a:spcPct val="0"/>
              </a:spcBef>
              <a:buClr>
                <a:srgbClr val="FF6600"/>
              </a:buClr>
              <a:buSzPct val="150000"/>
              <a:buFontTx/>
              <a:buNone/>
            </a:pPr>
            <a:r>
              <a:rPr lang="ru-RU" altLang="ru-RU" sz="1400" dirty="0">
                <a:latin typeface="Franklin Gothic Book" panose="020B0503020102020204" pitchFamily="34" charset="0"/>
              </a:rPr>
              <a:t>Сети, изменение методологии, отход от финансовых коэффициентов</a:t>
            </a:r>
            <a:r>
              <a:rPr lang="en-US" altLang="ru-RU" sz="1400" dirty="0">
                <a:latin typeface="Franklin Gothic Book" panose="020B0503020102020204" pitchFamily="34" charset="0"/>
              </a:rPr>
              <a:t>.</a:t>
            </a:r>
            <a:endParaRPr lang="ru-RU" altLang="ru-RU" sz="1400" dirty="0">
              <a:latin typeface="Franklin Gothic Book" panose="020B0503020102020204" pitchFamily="34" charset="0"/>
            </a:endParaRPr>
          </a:p>
        </p:txBody>
      </p:sp>
    </p:spTree>
    <p:extLst>
      <p:ext uri="{BB962C8B-B14F-4D97-AF65-F5344CB8AC3E}">
        <p14:creationId xmlns:p14="http://schemas.microsoft.com/office/powerpoint/2010/main" val="372739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Инструменты современного финансового анализа</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85786" y="1700808"/>
            <a:ext cx="4673074" cy="2994666"/>
          </a:xfrm>
          <a:prstGeom prst="rect">
            <a:avLst/>
          </a:prstGeom>
          <a:noFill/>
        </p:spPr>
        <p:txBody>
          <a:bodyPr wrap="none" rtlCol="0">
            <a:spAutoFit/>
          </a:bodyPr>
          <a:lstStyle/>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Индексы платежной дисциплины - </a:t>
            </a:r>
            <a:r>
              <a:rPr lang="en-US" sz="1400" kern="0" dirty="0" err="1">
                <a:latin typeface="Verdana" pitchFamily="34" charset="0"/>
                <a:ea typeface="Verdana" pitchFamily="34" charset="0"/>
                <a:cs typeface="Verdana" pitchFamily="34" charset="0"/>
              </a:rPr>
              <a:t>Paydex</a:t>
            </a:r>
            <a:r>
              <a:rPr lang="ru-RU" sz="1400" kern="0" dirty="0">
                <a:latin typeface="Verdana" pitchFamily="34" charset="0"/>
                <a:ea typeface="Verdana" pitchFamily="34" charset="0"/>
                <a:cs typeface="Verdana" pitchFamily="34" charset="0"/>
              </a:rPr>
              <a:t>;</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Судебные решения;</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Данные о персонале компании;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Тендерная информация;</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Данные о недвижимости;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Интернет-данные;</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Традиционные финансовые коэффициенты</a:t>
            </a:r>
            <a:r>
              <a:rPr lang="ru-RU" dirty="0"/>
              <a:t>.</a:t>
            </a:r>
          </a:p>
          <a:p>
            <a:pPr marL="285750" indent="-285750">
              <a:buFontTx/>
              <a:buChar char="-"/>
            </a:pPr>
            <a:endParaRPr lang="ru-RU" dirty="0"/>
          </a:p>
        </p:txBody>
      </p:sp>
    </p:spTree>
    <p:extLst>
      <p:ext uri="{BB962C8B-B14F-4D97-AF65-F5344CB8AC3E}">
        <p14:creationId xmlns:p14="http://schemas.microsoft.com/office/powerpoint/2010/main" val="192807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40</a:t>
            </a:fld>
            <a:endParaRPr lang="ru-RU" sz="1000">
              <a:latin typeface="Verdana" pitchFamily="34" charset="0"/>
            </a:endParaRPr>
          </a:p>
        </p:txBody>
      </p:sp>
      <p:sp>
        <p:nvSpPr>
          <p:cNvPr id="4" name="Прямоугольник 1"/>
          <p:cNvSpPr>
            <a:spLocks noChangeArrowheads="1"/>
          </p:cNvSpPr>
          <p:nvPr/>
        </p:nvSpPr>
        <p:spPr bwMode="auto">
          <a:xfrm>
            <a:off x="539552" y="1196752"/>
            <a:ext cx="80518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ru-RU" altLang="ru-RU" sz="1300" dirty="0">
                <a:latin typeface="Franklin Gothic Book" panose="020B0503020102020204" pitchFamily="34" charset="0"/>
              </a:rPr>
              <a:t>При расчете факторов неплатежеспособности были использованы</a:t>
            </a:r>
            <a:r>
              <a:rPr lang="en-US" altLang="ru-RU" sz="1300" dirty="0">
                <a:latin typeface="Franklin Gothic Book" panose="020B0503020102020204" pitchFamily="34" charset="0"/>
              </a:rPr>
              <a:t> </a:t>
            </a:r>
            <a:r>
              <a:rPr lang="ru-RU" altLang="ru-RU" sz="1300" dirty="0">
                <a:latin typeface="Franklin Gothic Book" panose="020B0503020102020204" pitchFamily="34" charset="0"/>
              </a:rPr>
              <a:t>такие финансовые показатели как:</a:t>
            </a:r>
          </a:p>
        </p:txBody>
      </p:sp>
      <p:grpSp>
        <p:nvGrpSpPr>
          <p:cNvPr id="5" name="Группа 14"/>
          <p:cNvGrpSpPr>
            <a:grpSpLocks/>
          </p:cNvGrpSpPr>
          <p:nvPr/>
        </p:nvGrpSpPr>
        <p:grpSpPr bwMode="auto">
          <a:xfrm>
            <a:off x="1448024" y="2110595"/>
            <a:ext cx="6727825" cy="3398838"/>
            <a:chOff x="1349764" y="2697104"/>
            <a:chExt cx="6728227" cy="3398670"/>
          </a:xfrm>
        </p:grpSpPr>
        <p:sp>
          <p:nvSpPr>
            <p:cNvPr id="6" name="Скругленный прямоугольник 5"/>
            <p:cNvSpPr/>
            <p:nvPr/>
          </p:nvSpPr>
          <p:spPr>
            <a:xfrm>
              <a:off x="1563587" y="2697104"/>
              <a:ext cx="2666698" cy="1545883"/>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Полилиния 6"/>
            <p:cNvSpPr/>
            <p:nvPr/>
          </p:nvSpPr>
          <p:spPr>
            <a:xfrm>
              <a:off x="1349764" y="3000302"/>
              <a:ext cx="3022781" cy="720689"/>
            </a:xfrm>
            <a:custGeom>
              <a:avLst/>
              <a:gdLst>
                <a:gd name="connsiteX0" fmla="*/ 0 w 3022210"/>
                <a:gd name="connsiteY0" fmla="*/ 0 h 721328"/>
                <a:gd name="connsiteX1" fmla="*/ 3022210 w 3022210"/>
                <a:gd name="connsiteY1" fmla="*/ 0 h 721328"/>
                <a:gd name="connsiteX2" fmla="*/ 3022210 w 3022210"/>
                <a:gd name="connsiteY2" fmla="*/ 721328 h 721328"/>
                <a:gd name="connsiteX3" fmla="*/ 0 w 3022210"/>
                <a:gd name="connsiteY3" fmla="*/ 721328 h 721328"/>
                <a:gd name="connsiteX4" fmla="*/ 0 w 3022210"/>
                <a:gd name="connsiteY4" fmla="*/ 0 h 72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210" h="721328">
                  <a:moveTo>
                    <a:pt x="0" y="0"/>
                  </a:moveTo>
                  <a:lnTo>
                    <a:pt x="3022210" y="0"/>
                  </a:lnTo>
                  <a:lnTo>
                    <a:pt x="3022210" y="721328"/>
                  </a:lnTo>
                  <a:lnTo>
                    <a:pt x="0" y="72132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0" spcCol="1270"/>
            <a:lstStyle/>
            <a:p>
              <a:pPr algn="ctr" defTabSz="1244600">
                <a:lnSpc>
                  <a:spcPct val="90000"/>
                </a:lnSpc>
                <a:spcAft>
                  <a:spcPct val="35000"/>
                </a:spcAft>
                <a:defRPr/>
              </a:pPr>
              <a:r>
                <a:rPr lang="ru-RU" sz="2800" b="1" dirty="0">
                  <a:solidFill>
                    <a:schemeClr val="bg1"/>
                  </a:solidFill>
                </a:rPr>
                <a:t>Выручка</a:t>
              </a:r>
            </a:p>
          </p:txBody>
        </p:sp>
        <p:sp>
          <p:nvSpPr>
            <p:cNvPr id="8" name="Скругленный прямоугольник 7"/>
            <p:cNvSpPr/>
            <p:nvPr/>
          </p:nvSpPr>
          <p:spPr>
            <a:xfrm>
              <a:off x="5010287" y="2697108"/>
              <a:ext cx="2623010" cy="1520470"/>
            </a:xfrm>
            <a:prstGeom prst="roundRect">
              <a:avLst/>
            </a:prstGeom>
            <a:solidFill>
              <a:srgbClr val="EE1A98">
                <a:alpha val="82000"/>
              </a:srgb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373658"/>
                <a:satOff val="16034"/>
                <a:lumOff val="-1176"/>
                <a:alphaOff val="0"/>
              </a:schemeClr>
            </a:fillRef>
            <a:effectRef idx="2">
              <a:schemeClr val="accent5">
                <a:hueOff val="-3373658"/>
                <a:satOff val="16034"/>
                <a:lumOff val="-1176"/>
                <a:alphaOff val="0"/>
              </a:schemeClr>
            </a:effectRef>
            <a:fontRef idx="minor">
              <a:schemeClr val="lt1"/>
            </a:fontRef>
          </p:style>
        </p:sp>
        <p:sp>
          <p:nvSpPr>
            <p:cNvPr id="9" name="Полилиния 8"/>
            <p:cNvSpPr/>
            <p:nvPr/>
          </p:nvSpPr>
          <p:spPr>
            <a:xfrm>
              <a:off x="5347328" y="3000302"/>
              <a:ext cx="1944804" cy="720689"/>
            </a:xfrm>
            <a:custGeom>
              <a:avLst/>
              <a:gdLst>
                <a:gd name="connsiteX0" fmla="*/ 0 w 1944281"/>
                <a:gd name="connsiteY0" fmla="*/ 0 h 721328"/>
                <a:gd name="connsiteX1" fmla="*/ 1944281 w 1944281"/>
                <a:gd name="connsiteY1" fmla="*/ 0 h 721328"/>
                <a:gd name="connsiteX2" fmla="*/ 1944281 w 1944281"/>
                <a:gd name="connsiteY2" fmla="*/ 721328 h 721328"/>
                <a:gd name="connsiteX3" fmla="*/ 0 w 1944281"/>
                <a:gd name="connsiteY3" fmla="*/ 721328 h 721328"/>
                <a:gd name="connsiteX4" fmla="*/ 0 w 1944281"/>
                <a:gd name="connsiteY4" fmla="*/ 0 h 72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81" h="721328">
                  <a:moveTo>
                    <a:pt x="0" y="0"/>
                  </a:moveTo>
                  <a:lnTo>
                    <a:pt x="1944281" y="0"/>
                  </a:lnTo>
                  <a:lnTo>
                    <a:pt x="1944281" y="721328"/>
                  </a:lnTo>
                  <a:lnTo>
                    <a:pt x="0" y="72132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0" spcCol="1270"/>
            <a:lstStyle/>
            <a:p>
              <a:pPr algn="ctr" defTabSz="1244600">
                <a:lnSpc>
                  <a:spcPct val="90000"/>
                </a:lnSpc>
                <a:spcAft>
                  <a:spcPct val="35000"/>
                </a:spcAft>
                <a:defRPr/>
              </a:pPr>
              <a:r>
                <a:rPr lang="ru-RU" sz="2800" b="1" dirty="0">
                  <a:solidFill>
                    <a:schemeClr val="bg1"/>
                  </a:solidFill>
                </a:rPr>
                <a:t>Активы</a:t>
              </a:r>
            </a:p>
          </p:txBody>
        </p:sp>
        <p:sp>
          <p:nvSpPr>
            <p:cNvPr id="10" name="Скругленный прямоугольник 9"/>
            <p:cNvSpPr/>
            <p:nvPr/>
          </p:nvSpPr>
          <p:spPr>
            <a:xfrm>
              <a:off x="1607275" y="4575304"/>
              <a:ext cx="2623010" cy="152047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747317"/>
                <a:satOff val="32067"/>
                <a:lumOff val="-2353"/>
                <a:alphaOff val="0"/>
              </a:schemeClr>
            </a:fillRef>
            <a:effectRef idx="2">
              <a:schemeClr val="accent5">
                <a:hueOff val="-6747317"/>
                <a:satOff val="32067"/>
                <a:lumOff val="-2353"/>
                <a:alphaOff val="0"/>
              </a:schemeClr>
            </a:effectRef>
            <a:fontRef idx="minor">
              <a:schemeClr val="lt1"/>
            </a:fontRef>
          </p:style>
        </p:sp>
        <p:sp>
          <p:nvSpPr>
            <p:cNvPr id="11" name="Полилиния 10"/>
            <p:cNvSpPr/>
            <p:nvPr/>
          </p:nvSpPr>
          <p:spPr>
            <a:xfrm>
              <a:off x="6133188" y="4749641"/>
              <a:ext cx="1944803" cy="720689"/>
            </a:xfrm>
            <a:custGeom>
              <a:avLst/>
              <a:gdLst>
                <a:gd name="connsiteX0" fmla="*/ 0 w 1944281"/>
                <a:gd name="connsiteY0" fmla="*/ 0 h 721328"/>
                <a:gd name="connsiteX1" fmla="*/ 1944281 w 1944281"/>
                <a:gd name="connsiteY1" fmla="*/ 0 h 721328"/>
                <a:gd name="connsiteX2" fmla="*/ 1944281 w 1944281"/>
                <a:gd name="connsiteY2" fmla="*/ 721328 h 721328"/>
                <a:gd name="connsiteX3" fmla="*/ 0 w 1944281"/>
                <a:gd name="connsiteY3" fmla="*/ 721328 h 721328"/>
                <a:gd name="connsiteX4" fmla="*/ 0 w 1944281"/>
                <a:gd name="connsiteY4" fmla="*/ 0 h 72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81" h="721328">
                  <a:moveTo>
                    <a:pt x="0" y="0"/>
                  </a:moveTo>
                  <a:lnTo>
                    <a:pt x="1944281" y="0"/>
                  </a:lnTo>
                  <a:lnTo>
                    <a:pt x="1944281" y="721328"/>
                  </a:lnTo>
                  <a:lnTo>
                    <a:pt x="0" y="72132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0" spcCol="1270"/>
            <a:lstStyle/>
            <a:p>
              <a:pPr algn="ctr" defTabSz="1244600">
                <a:lnSpc>
                  <a:spcPct val="90000"/>
                </a:lnSpc>
                <a:spcAft>
                  <a:spcPct val="35000"/>
                </a:spcAft>
                <a:defRPr/>
              </a:pPr>
              <a:r>
                <a:rPr lang="ru-RU" sz="2800" b="1" dirty="0">
                  <a:solidFill>
                    <a:schemeClr val="bg1"/>
                  </a:solidFill>
                </a:rPr>
                <a:t>и др.</a:t>
              </a:r>
            </a:p>
          </p:txBody>
        </p:sp>
        <p:sp>
          <p:nvSpPr>
            <p:cNvPr id="12" name="Скругленный прямоугольник 11"/>
            <p:cNvSpPr/>
            <p:nvPr/>
          </p:nvSpPr>
          <p:spPr>
            <a:xfrm>
              <a:off x="4994246" y="4575304"/>
              <a:ext cx="2625071" cy="152047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0120974"/>
                <a:satOff val="48101"/>
                <a:lumOff val="-3529"/>
                <a:alphaOff val="0"/>
              </a:schemeClr>
            </a:fillRef>
            <a:effectRef idx="2">
              <a:schemeClr val="accent5">
                <a:hueOff val="-10120974"/>
                <a:satOff val="48101"/>
                <a:lumOff val="-3529"/>
                <a:alphaOff val="0"/>
              </a:schemeClr>
            </a:effectRef>
            <a:fontRef idx="minor">
              <a:schemeClr val="lt1"/>
            </a:fontRef>
          </p:style>
        </p:sp>
        <p:sp>
          <p:nvSpPr>
            <p:cNvPr id="13" name="Полилиния 12"/>
            <p:cNvSpPr/>
            <p:nvPr/>
          </p:nvSpPr>
          <p:spPr>
            <a:xfrm>
              <a:off x="1510112" y="4714717"/>
              <a:ext cx="2827506" cy="1158818"/>
            </a:xfrm>
            <a:custGeom>
              <a:avLst/>
              <a:gdLst>
                <a:gd name="connsiteX0" fmla="*/ 0 w 2828093"/>
                <a:gd name="connsiteY0" fmla="*/ 0 h 721328"/>
                <a:gd name="connsiteX1" fmla="*/ 2828093 w 2828093"/>
                <a:gd name="connsiteY1" fmla="*/ 0 h 721328"/>
                <a:gd name="connsiteX2" fmla="*/ 2828093 w 2828093"/>
                <a:gd name="connsiteY2" fmla="*/ 721328 h 721328"/>
                <a:gd name="connsiteX3" fmla="*/ 0 w 2828093"/>
                <a:gd name="connsiteY3" fmla="*/ 721328 h 721328"/>
                <a:gd name="connsiteX4" fmla="*/ 0 w 2828093"/>
                <a:gd name="connsiteY4" fmla="*/ 0 h 72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093" h="721328">
                  <a:moveTo>
                    <a:pt x="0" y="0"/>
                  </a:moveTo>
                  <a:lnTo>
                    <a:pt x="2828093" y="0"/>
                  </a:lnTo>
                  <a:lnTo>
                    <a:pt x="2828093" y="721328"/>
                  </a:lnTo>
                  <a:lnTo>
                    <a:pt x="0" y="72132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0" spcCol="1270"/>
            <a:lstStyle/>
            <a:p>
              <a:pPr algn="ctr" defTabSz="889000">
                <a:lnSpc>
                  <a:spcPct val="90000"/>
                </a:lnSpc>
                <a:spcAft>
                  <a:spcPct val="35000"/>
                </a:spcAft>
                <a:defRPr/>
              </a:pPr>
              <a:r>
                <a:rPr lang="ru-RU" sz="2400" b="1" dirty="0">
                  <a:solidFill>
                    <a:schemeClr val="bg1"/>
                  </a:solidFill>
                </a:rPr>
                <a:t>Дебиторская и кредиторская задолженность</a:t>
              </a:r>
            </a:p>
          </p:txBody>
        </p:sp>
      </p:grpSp>
      <p:sp>
        <p:nvSpPr>
          <p:cNvPr id="23" name="Полилиния 22"/>
          <p:cNvSpPr/>
          <p:nvPr/>
        </p:nvSpPr>
        <p:spPr>
          <a:xfrm>
            <a:off x="4938395" y="4388797"/>
            <a:ext cx="3022600" cy="720725"/>
          </a:xfrm>
          <a:custGeom>
            <a:avLst/>
            <a:gdLst>
              <a:gd name="connsiteX0" fmla="*/ 0 w 3022210"/>
              <a:gd name="connsiteY0" fmla="*/ 0 h 721328"/>
              <a:gd name="connsiteX1" fmla="*/ 3022210 w 3022210"/>
              <a:gd name="connsiteY1" fmla="*/ 0 h 721328"/>
              <a:gd name="connsiteX2" fmla="*/ 3022210 w 3022210"/>
              <a:gd name="connsiteY2" fmla="*/ 721328 h 721328"/>
              <a:gd name="connsiteX3" fmla="*/ 0 w 3022210"/>
              <a:gd name="connsiteY3" fmla="*/ 721328 h 721328"/>
              <a:gd name="connsiteX4" fmla="*/ 0 w 3022210"/>
              <a:gd name="connsiteY4" fmla="*/ 0 h 72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210" h="721328">
                <a:moveTo>
                  <a:pt x="0" y="0"/>
                </a:moveTo>
                <a:lnTo>
                  <a:pt x="3022210" y="0"/>
                </a:lnTo>
                <a:lnTo>
                  <a:pt x="3022210" y="721328"/>
                </a:lnTo>
                <a:lnTo>
                  <a:pt x="0" y="72132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0" spcCol="1270"/>
          <a:lstStyle/>
          <a:p>
            <a:pPr algn="ctr" defTabSz="1244600">
              <a:lnSpc>
                <a:spcPct val="90000"/>
              </a:lnSpc>
              <a:spcAft>
                <a:spcPct val="35000"/>
              </a:spcAft>
              <a:defRPr/>
            </a:pPr>
            <a:r>
              <a:rPr lang="ru-RU" sz="2800" b="1" dirty="0">
                <a:solidFill>
                  <a:schemeClr val="bg1"/>
                </a:solidFill>
              </a:rPr>
              <a:t>и др.</a:t>
            </a:r>
          </a:p>
        </p:txBody>
      </p:sp>
    </p:spTree>
    <p:extLst>
      <p:ext uri="{BB962C8B-B14F-4D97-AF65-F5344CB8AC3E}">
        <p14:creationId xmlns:p14="http://schemas.microsoft.com/office/powerpoint/2010/main" val="2581875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41</a:t>
            </a:fld>
            <a:endParaRPr lang="ru-RU" sz="1000">
              <a:latin typeface="Verdana" pitchFamily="34" charset="0"/>
            </a:endParaRPr>
          </a:p>
        </p:txBody>
      </p:sp>
      <p:sp>
        <p:nvSpPr>
          <p:cNvPr id="4" name="Прямоугольник 7"/>
          <p:cNvSpPr>
            <a:spLocks noChangeArrowheads="1"/>
          </p:cNvSpPr>
          <p:nvPr/>
        </p:nvSpPr>
        <p:spPr bwMode="auto">
          <a:xfrm>
            <a:off x="427037" y="1840691"/>
            <a:ext cx="82899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ru-RU" altLang="ru-RU" sz="1300" dirty="0">
                <a:latin typeface="Franklin Gothic Book" panose="020B0503020102020204" pitchFamily="34" charset="0"/>
              </a:rPr>
              <a:t>Проанализировав большую часть международных исследований мы выбрали 20 наиболее распространенных и значимых факторов, которые схематично можно объединить в три группы:</a:t>
            </a:r>
          </a:p>
        </p:txBody>
      </p:sp>
      <p:graphicFrame>
        <p:nvGraphicFramePr>
          <p:cNvPr id="5" name="Схема 4"/>
          <p:cNvGraphicFramePr/>
          <p:nvPr>
            <p:extLst>
              <p:ext uri="{D42A27DB-BD31-4B8C-83A1-F6EECF244321}">
                <p14:modId xmlns:p14="http://schemas.microsoft.com/office/powerpoint/2010/main" val="3317484714"/>
              </p:ext>
            </p:extLst>
          </p:nvPr>
        </p:nvGraphicFramePr>
        <p:xfrm>
          <a:off x="744430" y="2723605"/>
          <a:ext cx="7499978" cy="3491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a:spLocks noGrp="1"/>
          </p:cNvSpPr>
          <p:nvPr>
            <p:ph type="title"/>
          </p:nvPr>
        </p:nvSpPr>
        <p:spPr>
          <a:xfrm>
            <a:off x="611560" y="886318"/>
            <a:ext cx="7632848" cy="1078992"/>
          </a:xfrm>
        </p:spPr>
        <p:txBody>
          <a:bodyPr anchor="ctr" anchorCtr="0"/>
          <a:lstStyle/>
          <a:p>
            <a:r>
              <a:rPr lang="ru-RU" sz="2400" dirty="0">
                <a:latin typeface="+mn-lt"/>
              </a:rPr>
              <a:t>Основные коэффициенты для построения модели</a:t>
            </a:r>
          </a:p>
        </p:txBody>
      </p:sp>
    </p:spTree>
    <p:extLst>
      <p:ext uri="{BB962C8B-B14F-4D97-AF65-F5344CB8AC3E}">
        <p14:creationId xmlns:p14="http://schemas.microsoft.com/office/powerpoint/2010/main" val="3428644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42</a:t>
            </a:fld>
            <a:endParaRPr lang="ru-RU" sz="1000">
              <a:latin typeface="Verdana" pitchFamily="34" charset="0"/>
            </a:endParaRPr>
          </a:p>
        </p:txBody>
      </p:sp>
      <p:sp>
        <p:nvSpPr>
          <p:cNvPr id="4" name="Title 1"/>
          <p:cNvSpPr>
            <a:spLocks noGrp="1"/>
          </p:cNvSpPr>
          <p:nvPr>
            <p:ph type="title"/>
          </p:nvPr>
        </p:nvSpPr>
        <p:spPr>
          <a:xfrm>
            <a:off x="467544" y="548680"/>
            <a:ext cx="8568952" cy="1078992"/>
          </a:xfrm>
        </p:spPr>
        <p:txBody>
          <a:bodyPr anchor="ctr" anchorCtr="0"/>
          <a:lstStyle/>
          <a:p>
            <a:r>
              <a:rPr lang="ru-RU" sz="2400" dirty="0">
                <a:latin typeface="+mn-lt"/>
              </a:rPr>
              <a:t>Результаты </a:t>
            </a:r>
            <a:r>
              <a:rPr lang="en-US" sz="2400" dirty="0">
                <a:latin typeface="+mn-lt"/>
              </a:rPr>
              <a:t>ex</a:t>
            </a:r>
            <a:r>
              <a:rPr lang="ru-RU" sz="2400" dirty="0">
                <a:latin typeface="+mn-lt"/>
              </a:rPr>
              <a:t>-</a:t>
            </a:r>
            <a:r>
              <a:rPr lang="en-US" sz="2400" dirty="0">
                <a:latin typeface="+mn-lt"/>
              </a:rPr>
              <a:t>post </a:t>
            </a:r>
            <a:r>
              <a:rPr lang="ru-RU" sz="2400" dirty="0">
                <a:latin typeface="+mn-lt"/>
              </a:rPr>
              <a:t>тестирования модели по данным 2013</a:t>
            </a:r>
            <a:r>
              <a:rPr lang="en-US" sz="2400" dirty="0">
                <a:latin typeface="+mn-lt"/>
              </a:rPr>
              <a:t> </a:t>
            </a:r>
            <a:r>
              <a:rPr lang="ru-RU" sz="2400" dirty="0">
                <a:latin typeface="+mn-lt"/>
              </a:rPr>
              <a:t>года</a:t>
            </a:r>
            <a:endParaRPr lang="en-GB" sz="2400" dirty="0">
              <a:latin typeface="+mn-lt"/>
            </a:endParaRPr>
          </a:p>
        </p:txBody>
      </p:sp>
      <p:graphicFrame>
        <p:nvGraphicFramePr>
          <p:cNvPr id="5" name="Диаграмма 4"/>
          <p:cNvGraphicFramePr>
            <a:graphicFrameLocks/>
          </p:cNvGraphicFramePr>
          <p:nvPr>
            <p:extLst>
              <p:ext uri="{D42A27DB-BD31-4B8C-83A1-F6EECF244321}">
                <p14:modId xmlns:p14="http://schemas.microsoft.com/office/powerpoint/2010/main" val="4090766496"/>
              </p:ext>
            </p:extLst>
          </p:nvPr>
        </p:nvGraphicFramePr>
        <p:xfrm>
          <a:off x="265510" y="1336920"/>
          <a:ext cx="4486509" cy="4396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1960833199"/>
              </p:ext>
            </p:extLst>
          </p:nvPr>
        </p:nvGraphicFramePr>
        <p:xfrm>
          <a:off x="4589247" y="1397048"/>
          <a:ext cx="4492025" cy="43413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8430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43</a:t>
            </a:fld>
            <a:endParaRPr lang="ru-RU" sz="1000">
              <a:latin typeface="Verdana" pitchFamily="34" charset="0"/>
            </a:endParaRPr>
          </a:p>
        </p:txBody>
      </p:sp>
      <p:sp>
        <p:nvSpPr>
          <p:cNvPr id="4" name="Title 1"/>
          <p:cNvSpPr>
            <a:spLocks noGrp="1"/>
          </p:cNvSpPr>
          <p:nvPr>
            <p:ph type="title"/>
          </p:nvPr>
        </p:nvSpPr>
        <p:spPr>
          <a:xfrm>
            <a:off x="395536" y="764704"/>
            <a:ext cx="8496944" cy="1078992"/>
          </a:xfrm>
        </p:spPr>
        <p:txBody>
          <a:bodyPr anchor="ctr" anchorCtr="0"/>
          <a:lstStyle/>
          <a:p>
            <a:r>
              <a:rPr lang="ru-RU" sz="2400" dirty="0">
                <a:latin typeface="+mn-lt"/>
              </a:rPr>
              <a:t>Результаты </a:t>
            </a:r>
            <a:r>
              <a:rPr lang="en-US" sz="2400" dirty="0">
                <a:latin typeface="+mn-lt"/>
              </a:rPr>
              <a:t>ex</a:t>
            </a:r>
            <a:r>
              <a:rPr lang="ru-RU" sz="2400" dirty="0">
                <a:latin typeface="+mn-lt"/>
              </a:rPr>
              <a:t>-</a:t>
            </a:r>
            <a:r>
              <a:rPr lang="en-US" sz="2400" dirty="0">
                <a:latin typeface="+mn-lt"/>
              </a:rPr>
              <a:t>post </a:t>
            </a:r>
            <a:r>
              <a:rPr lang="ru-RU" sz="2400" dirty="0">
                <a:latin typeface="+mn-lt"/>
              </a:rPr>
              <a:t>тестирования модели по данным 2014</a:t>
            </a:r>
            <a:r>
              <a:rPr lang="en-US" sz="2400" dirty="0">
                <a:latin typeface="+mn-lt"/>
              </a:rPr>
              <a:t> </a:t>
            </a:r>
            <a:r>
              <a:rPr lang="ru-RU" sz="2400" dirty="0">
                <a:latin typeface="+mn-lt"/>
              </a:rPr>
              <a:t>года</a:t>
            </a:r>
            <a:endParaRPr lang="en-GB" sz="2400" dirty="0">
              <a:latin typeface="+mn-lt"/>
            </a:endParaRPr>
          </a:p>
        </p:txBody>
      </p:sp>
      <p:graphicFrame>
        <p:nvGraphicFramePr>
          <p:cNvPr id="5" name="Диаграмма 4"/>
          <p:cNvGraphicFramePr>
            <a:graphicFrameLocks/>
          </p:cNvGraphicFramePr>
          <p:nvPr>
            <p:extLst>
              <p:ext uri="{D42A27DB-BD31-4B8C-83A1-F6EECF244321}">
                <p14:modId xmlns:p14="http://schemas.microsoft.com/office/powerpoint/2010/main" val="3072497329"/>
              </p:ext>
            </p:extLst>
          </p:nvPr>
        </p:nvGraphicFramePr>
        <p:xfrm>
          <a:off x="4211231" y="1625160"/>
          <a:ext cx="4881835" cy="4143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4061248557"/>
              </p:ext>
            </p:extLst>
          </p:nvPr>
        </p:nvGraphicFramePr>
        <p:xfrm>
          <a:off x="62400" y="1565032"/>
          <a:ext cx="4149560" cy="43842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5880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44</a:t>
            </a:fld>
            <a:endParaRPr lang="ru-RU" sz="1000">
              <a:latin typeface="Verdana" pitchFamily="34" charset="0"/>
            </a:endParaRPr>
          </a:p>
        </p:txBody>
      </p:sp>
      <p:sp>
        <p:nvSpPr>
          <p:cNvPr id="4" name="Title 1"/>
          <p:cNvSpPr>
            <a:spLocks noGrp="1"/>
          </p:cNvSpPr>
          <p:nvPr>
            <p:ph type="title"/>
          </p:nvPr>
        </p:nvSpPr>
        <p:spPr>
          <a:xfrm>
            <a:off x="179512" y="764704"/>
            <a:ext cx="8856984" cy="1078992"/>
          </a:xfrm>
        </p:spPr>
        <p:txBody>
          <a:bodyPr anchor="ctr" anchorCtr="0"/>
          <a:lstStyle/>
          <a:p>
            <a:r>
              <a:rPr lang="ru-RU" sz="2000" dirty="0">
                <a:latin typeface="+mn-lt"/>
              </a:rPr>
              <a:t>Результаты </a:t>
            </a:r>
            <a:r>
              <a:rPr lang="en-US" sz="2000" dirty="0">
                <a:latin typeface="+mn-lt"/>
              </a:rPr>
              <a:t>ex</a:t>
            </a:r>
            <a:r>
              <a:rPr lang="ru-RU" sz="2000" dirty="0">
                <a:latin typeface="+mn-lt"/>
              </a:rPr>
              <a:t>-</a:t>
            </a:r>
            <a:r>
              <a:rPr lang="en-US" sz="2000" dirty="0">
                <a:latin typeface="+mn-lt"/>
              </a:rPr>
              <a:t>post </a:t>
            </a:r>
            <a:r>
              <a:rPr lang="ru-RU" sz="2000" dirty="0">
                <a:latin typeface="+mn-lt"/>
              </a:rPr>
              <a:t>тестирования модели по данным о банкротах 2015</a:t>
            </a:r>
            <a:r>
              <a:rPr lang="en-US" sz="2000" dirty="0">
                <a:latin typeface="+mn-lt"/>
              </a:rPr>
              <a:t> </a:t>
            </a:r>
            <a:r>
              <a:rPr lang="ru-RU" sz="2000" dirty="0">
                <a:latin typeface="+mn-lt"/>
              </a:rPr>
              <a:t>года</a:t>
            </a:r>
            <a:endParaRPr lang="en-GB" sz="2000" dirty="0">
              <a:latin typeface="+mn-lt"/>
            </a:endParaRPr>
          </a:p>
        </p:txBody>
      </p:sp>
      <p:graphicFrame>
        <p:nvGraphicFramePr>
          <p:cNvPr id="7" name="Диаграмма 6"/>
          <p:cNvGraphicFramePr>
            <a:graphicFrameLocks/>
          </p:cNvGraphicFramePr>
          <p:nvPr>
            <p:extLst>
              <p:ext uri="{D42A27DB-BD31-4B8C-83A1-F6EECF244321}">
                <p14:modId xmlns:p14="http://schemas.microsoft.com/office/powerpoint/2010/main" val="770717707"/>
              </p:ext>
            </p:extLst>
          </p:nvPr>
        </p:nvGraphicFramePr>
        <p:xfrm>
          <a:off x="1403648" y="2060848"/>
          <a:ext cx="5544616" cy="3450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6788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27384"/>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45</a:t>
            </a:fld>
            <a:endParaRPr lang="ru-RU" sz="1000">
              <a:latin typeface="Verdana" pitchFamily="34" charset="0"/>
            </a:endParaRPr>
          </a:p>
        </p:txBody>
      </p:sp>
      <p:sp>
        <p:nvSpPr>
          <p:cNvPr id="4" name="Прямоугольник 3"/>
          <p:cNvSpPr/>
          <p:nvPr/>
        </p:nvSpPr>
        <p:spPr>
          <a:xfrm>
            <a:off x="683568" y="1052736"/>
            <a:ext cx="7514493" cy="415498"/>
          </a:xfrm>
          <a:prstGeom prst="rect">
            <a:avLst/>
          </a:prstGeom>
        </p:spPr>
        <p:txBody>
          <a:bodyPr wrap="none" lIns="0" tIns="0" rIns="0" bIns="0">
            <a:spAutoFit/>
          </a:bodyPr>
          <a:lstStyle/>
          <a:p>
            <a:pPr eaLnBrk="1" hangingPunct="1">
              <a:lnSpc>
                <a:spcPct val="135000"/>
              </a:lnSpc>
              <a:buClr>
                <a:srgbClr val="FF6600"/>
              </a:buClr>
              <a:buSzPct val="150000"/>
              <a:defRPr/>
            </a:pPr>
            <a:r>
              <a:rPr lang="ru-RU" sz="2000" dirty="0">
                <a:latin typeface="+mn-lt"/>
                <a:cs typeface="Arial" charset="0"/>
              </a:rPr>
              <a:t>В общей сложности индекс можно рассчитать для </a:t>
            </a:r>
            <a:r>
              <a:rPr lang="en-US" sz="2000" dirty="0">
                <a:latin typeface="+mn-lt"/>
                <a:cs typeface="Arial" charset="0"/>
              </a:rPr>
              <a:t>560</a:t>
            </a:r>
            <a:r>
              <a:rPr lang="ru-RU" sz="2000" dirty="0">
                <a:latin typeface="+mn-lt"/>
                <a:cs typeface="Arial" charset="0"/>
              </a:rPr>
              <a:t> 000 компаний</a:t>
            </a:r>
          </a:p>
        </p:txBody>
      </p:sp>
      <p:graphicFrame>
        <p:nvGraphicFramePr>
          <p:cNvPr id="5" name="Group 42"/>
          <p:cNvGraphicFramePr>
            <a:graphicFrameLocks noGrp="1"/>
          </p:cNvGraphicFramePr>
          <p:nvPr>
            <p:extLst>
              <p:ext uri="{D42A27DB-BD31-4B8C-83A1-F6EECF244321}">
                <p14:modId xmlns:p14="http://schemas.microsoft.com/office/powerpoint/2010/main" val="1176579783"/>
              </p:ext>
            </p:extLst>
          </p:nvPr>
        </p:nvGraphicFramePr>
        <p:xfrm>
          <a:off x="805439" y="1628800"/>
          <a:ext cx="7270749" cy="3968840"/>
        </p:xfrm>
        <a:graphic>
          <a:graphicData uri="http://schemas.openxmlformats.org/drawingml/2006/table">
            <a:tbl>
              <a:tblPr/>
              <a:tblGrid>
                <a:gridCol w="934833">
                  <a:extLst>
                    <a:ext uri="{9D8B030D-6E8A-4147-A177-3AD203B41FA5}">
                      <a16:colId xmlns:a16="http://schemas.microsoft.com/office/drawing/2014/main" xmlns="" val="20000"/>
                    </a:ext>
                  </a:extLst>
                </a:gridCol>
                <a:gridCol w="1368126">
                  <a:extLst>
                    <a:ext uri="{9D8B030D-6E8A-4147-A177-3AD203B41FA5}">
                      <a16:colId xmlns:a16="http://schemas.microsoft.com/office/drawing/2014/main" xmlns="" val="20001"/>
                    </a:ext>
                  </a:extLst>
                </a:gridCol>
                <a:gridCol w="1583979">
                  <a:extLst>
                    <a:ext uri="{9D8B030D-6E8A-4147-A177-3AD203B41FA5}">
                      <a16:colId xmlns:a16="http://schemas.microsoft.com/office/drawing/2014/main" xmlns="" val="20002"/>
                    </a:ext>
                  </a:extLst>
                </a:gridCol>
                <a:gridCol w="2015685">
                  <a:extLst>
                    <a:ext uri="{9D8B030D-6E8A-4147-A177-3AD203B41FA5}">
                      <a16:colId xmlns:a16="http://schemas.microsoft.com/office/drawing/2014/main" xmlns="" val="20003"/>
                    </a:ext>
                  </a:extLst>
                </a:gridCol>
                <a:gridCol w="1368126">
                  <a:extLst>
                    <a:ext uri="{9D8B030D-6E8A-4147-A177-3AD203B41FA5}">
                      <a16:colId xmlns:a16="http://schemas.microsoft.com/office/drawing/2014/main" xmlns="" val="20004"/>
                    </a:ext>
                  </a:extLst>
                </a:gridCol>
              </a:tblGrid>
              <a:tr h="6399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bg1"/>
                        </a:solidFill>
                        <a:effectLst/>
                        <a:latin typeface="Arial" pitchFamily="34" charset="0"/>
                        <a:cs typeface="Arial" pitchFamily="34" charset="0"/>
                      </a:endParaRPr>
                    </a:p>
                  </a:txBody>
                  <a:tcPr marL="91420" marR="91420" marT="45679" marB="45679"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bg1"/>
                          </a:solidFill>
                          <a:effectLst/>
                          <a:latin typeface="Arial" pitchFamily="34" charset="0"/>
                          <a:cs typeface="Arial" pitchFamily="34" charset="0"/>
                        </a:rPr>
                        <a:t>Значение индекса</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bg1"/>
                          </a:solidFill>
                          <a:effectLst/>
                          <a:latin typeface="Arial" pitchFamily="34" charset="0"/>
                          <a:cs typeface="Arial" pitchFamily="34" charset="0"/>
                        </a:rPr>
                        <a:t>Уровень риска</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800" b="1" i="0" u="none" strike="noStrike" cap="none" normalizeH="0" baseline="0">
                          <a:ln>
                            <a:noFill/>
                          </a:ln>
                          <a:solidFill>
                            <a:schemeClr val="bg1"/>
                          </a:solidFill>
                          <a:effectLst/>
                          <a:latin typeface="Arial" pitchFamily="34" charset="0"/>
                          <a:cs typeface="Arial" pitchFamily="34" charset="0"/>
                        </a:rPr>
                        <a:t>Рекомендации</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bg1"/>
                          </a:solidFill>
                          <a:effectLst/>
                          <a:latin typeface="Arial" pitchFamily="34" charset="0"/>
                          <a:cs typeface="Arial" pitchFamily="34" charset="0"/>
                        </a:rPr>
                        <a:t>Кол-во компаний</a:t>
                      </a:r>
                    </a:p>
                  </a:txBody>
                  <a:tcPr marL="91420" marR="91420" marT="45679" marB="45679" horzOverflow="overflow">
                    <a:lnL>
                      <a:noFill/>
                    </a:lnL>
                    <a:lnR w="9525" cap="flat" cmpd="sng" algn="ctr">
                      <a:solidFill>
                        <a:srgbClr val="8D8D7F"/>
                      </a:solidFill>
                      <a:prstDash val="solid"/>
                      <a:round/>
                      <a:headEnd type="none" w="med" len="med"/>
                      <a:tailEnd type="none" w="med" len="med"/>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066686">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91420" marR="91420" marT="45679" marB="45679"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1 - 30</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rgbClr val="484A40"/>
                          </a:solidFill>
                          <a:effectLst/>
                          <a:latin typeface="Arial" pitchFamily="34" charset="0"/>
                          <a:cs typeface="Arial" pitchFamily="34" charset="0"/>
                        </a:rPr>
                        <a:t>Низкий риск</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a:ln>
                          <a:noFill/>
                        </a:ln>
                        <a:solidFill>
                          <a:schemeClr val="tx1"/>
                        </a:solidFill>
                        <a:effectLst/>
                        <a:latin typeface="Arial" pitchFamily="34" charset="0"/>
                        <a:cs typeface="Arial" pitchFamily="34" charset="0"/>
                      </a:endParaRP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Arial" pitchFamily="34" charset="0"/>
                          <a:cs typeface="Arial" pitchFamily="34" charset="0"/>
                        </a:rPr>
                        <a:t>60 000</a:t>
                      </a:r>
                    </a:p>
                    <a:p>
                      <a:pPr marL="0" marR="0" lvl="0" indent="0" algn="l"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a:ln>
                          <a:noFill/>
                        </a:ln>
                        <a:solidFill>
                          <a:schemeClr val="tx1"/>
                        </a:solidFill>
                        <a:effectLst/>
                        <a:latin typeface="Arial" pitchFamily="34" charset="0"/>
                        <a:cs typeface="Arial" pitchFamily="34" charset="0"/>
                      </a:endParaRPr>
                    </a:p>
                  </a:txBody>
                  <a:tcPr marL="91420" marR="91420" marT="45679" marB="45679" horzOverflow="overflow">
                    <a:lnL>
                      <a:noFill/>
                    </a:lnL>
                    <a:lnR w="9525" cap="flat" cmpd="sng" algn="ctr">
                      <a:solidFill>
                        <a:srgbClr val="8D8D7F"/>
                      </a:solidFill>
                      <a:prstDash val="solid"/>
                      <a:round/>
                      <a:headEnd type="none" w="med" len="med"/>
                      <a:tailEnd type="none" w="med" len="med"/>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051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a:ln>
                          <a:noFill/>
                        </a:ln>
                        <a:solidFill>
                          <a:schemeClr val="tx1"/>
                        </a:solidFill>
                        <a:effectLst/>
                        <a:latin typeface="Arial" pitchFamily="34" charset="0"/>
                        <a:cs typeface="Arial" pitchFamily="34" charset="0"/>
                      </a:endParaRPr>
                    </a:p>
                  </a:txBody>
                  <a:tcPr marL="91420" marR="91420" marT="45679" marB="45679"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31 - 70</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rgbClr val="484A40"/>
                          </a:solidFill>
                          <a:effectLst/>
                          <a:latin typeface="Arial" pitchFamily="34" charset="0"/>
                          <a:cs typeface="Arial" pitchFamily="34" charset="0"/>
                        </a:rPr>
                        <a:t>Средний риск</a:t>
                      </a:r>
                    </a:p>
                    <a:p>
                      <a:pPr marL="0" marR="0" lvl="0" indent="0" algn="l" defTabSz="914400" rtl="0" eaLnBrk="1" fontAlgn="base" latinLnBrk="0" hangingPunct="1">
                        <a:lnSpc>
                          <a:spcPct val="300000"/>
                        </a:lnSpc>
                        <a:spcBef>
                          <a:spcPct val="0"/>
                        </a:spcBef>
                        <a:spcAft>
                          <a:spcPct val="0"/>
                        </a:spcAft>
                        <a:buClrTx/>
                        <a:buSzTx/>
                        <a:buFontTx/>
                        <a:buNone/>
                        <a:tabLst/>
                      </a:pPr>
                      <a:endParaRPr kumimoji="0" lang="ru-RU" sz="1600" b="0" i="0" u="none" strike="noStrike" cap="none" normalizeH="0" baseline="0" dirty="0">
                        <a:ln>
                          <a:noFill/>
                        </a:ln>
                        <a:solidFill>
                          <a:srgbClr val="484A40"/>
                        </a:solidFill>
                        <a:effectLst/>
                        <a:latin typeface="Arial" pitchFamily="34" charset="0"/>
                        <a:cs typeface="Arial" pitchFamily="34" charset="0"/>
                      </a:endParaRP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a:ln>
                            <a:noFill/>
                          </a:ln>
                          <a:solidFill>
                            <a:srgbClr val="484A40"/>
                          </a:solidFill>
                          <a:effectLst/>
                          <a:latin typeface="Arial" pitchFamily="34" charset="0"/>
                          <a:cs typeface="Arial" pitchFamily="34" charset="0"/>
                        </a:rPr>
                        <a:t>Рекомендуется сбор  дополнительной информации</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a:ln>
                            <a:noFill/>
                          </a:ln>
                          <a:solidFill>
                            <a:schemeClr val="tx1"/>
                          </a:solidFill>
                          <a:effectLst/>
                          <a:latin typeface="Arial" pitchFamily="34" charset="0"/>
                          <a:cs typeface="Arial" pitchFamily="34" charset="0"/>
                        </a:rPr>
                        <a:t>80 000</a:t>
                      </a:r>
                    </a:p>
                  </a:txBody>
                  <a:tcPr marL="91420" marR="91420" marT="45679" marB="45679" horzOverflow="overflow">
                    <a:lnL>
                      <a:noFill/>
                    </a:lnL>
                    <a:lnR w="9525" cap="flat" cmpd="sng" algn="ctr">
                      <a:solidFill>
                        <a:srgbClr val="8D8D7F"/>
                      </a:solidFill>
                      <a:prstDash val="solid"/>
                      <a:round/>
                      <a:headEnd type="none" w="med" len="med"/>
                      <a:tailEnd type="none" w="med" len="med"/>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51566">
                <a:tc>
                  <a:txBody>
                    <a:body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91420" marR="91420" marT="45679" marB="45679" horzOverflow="overflow">
                    <a:lnL w="9525" cap="flat" cmpd="sng" algn="ctr">
                      <a:solidFill>
                        <a:srgbClr val="8D8D7F"/>
                      </a:solidFill>
                      <a:prstDash val="solid"/>
                      <a:round/>
                      <a:headEnd type="none" w="med" len="med"/>
                      <a:tailEnd type="none" w="med" len="med"/>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71 - 99</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rgbClr val="484A40"/>
                          </a:solidFill>
                          <a:effectLst/>
                          <a:latin typeface="Arial" pitchFamily="34" charset="0"/>
                          <a:cs typeface="Arial" pitchFamily="34" charset="0"/>
                        </a:rPr>
                        <a:t>Высокий риск</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200" b="0" i="0" u="none" strike="noStrike" cap="none" normalizeH="0" baseline="0">
                          <a:ln>
                            <a:noFill/>
                          </a:ln>
                          <a:solidFill>
                            <a:srgbClr val="484A40"/>
                          </a:solidFill>
                          <a:effectLst/>
                          <a:latin typeface="Arial" pitchFamily="34" charset="0"/>
                          <a:cs typeface="Arial" pitchFamily="34" charset="0"/>
                        </a:rPr>
                        <a:t>Сбор дополнительной информации обязателен</a:t>
                      </a:r>
                    </a:p>
                  </a:txBody>
                  <a:tcPr marL="91420" marR="91420" marT="45679" marB="45679" horzOverflow="overflow">
                    <a:lnL>
                      <a:noFill/>
                    </a:lnL>
                    <a:lnR>
                      <a:noFill/>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160 000</a:t>
                      </a:r>
                    </a:p>
                  </a:txBody>
                  <a:tcPr marL="91420" marR="91420" marT="45679" marB="45679" horzOverflow="overflow">
                    <a:lnL>
                      <a:noFill/>
                    </a:lnL>
                    <a:lnR w="9525" cap="flat" cmpd="sng" algn="ctr">
                      <a:solidFill>
                        <a:srgbClr val="8D8D7F"/>
                      </a:solidFill>
                      <a:prstDash val="solid"/>
                      <a:round/>
                      <a:headEnd type="none" w="med" len="med"/>
                      <a:tailEnd type="none" w="med" len="med"/>
                    </a:lnR>
                    <a:lnT w="9525" cap="flat" cmpd="sng" algn="ctr">
                      <a:solidFill>
                        <a:srgbClr val="8D8D7F"/>
                      </a:solidFill>
                      <a:prstDash val="solid"/>
                      <a:round/>
                      <a:headEnd type="none" w="med" len="med"/>
                      <a:tailEnd type="none" w="med" len="med"/>
                    </a:lnT>
                    <a:lnB w="9525" cap="flat" cmpd="sng" algn="ctr">
                      <a:solidFill>
                        <a:srgbClr val="8D8D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51151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35496" y="-277812"/>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46</a:t>
            </a:fld>
            <a:endParaRPr lang="ru-RU" sz="1000">
              <a:latin typeface="Verdana" pitchFamily="34" charset="0"/>
            </a:endParaRPr>
          </a:p>
        </p:txBody>
      </p:sp>
      <p:sp>
        <p:nvSpPr>
          <p:cNvPr id="4" name="Скругленный прямоугольник 3"/>
          <p:cNvSpPr/>
          <p:nvPr/>
        </p:nvSpPr>
        <p:spPr>
          <a:xfrm>
            <a:off x="176473" y="1662907"/>
            <a:ext cx="5334000" cy="362902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pic>
        <p:nvPicPr>
          <p:cNvPr id="5" name="Picture 2" descr="http://www.chastnik.ru/wp-content/uploads/2011/06/060.jpg"/>
          <p:cNvPicPr>
            <a:picLocks noChangeAspect="1" noChangeArrowheads="1"/>
          </p:cNvPicPr>
          <p:nvPr/>
        </p:nvPicPr>
        <p:blipFill>
          <a:blip r:embed="rId4">
            <a:extLst>
              <a:ext uri="{28A0092B-C50C-407E-A947-70E740481C1C}">
                <a14:useLocalDpi xmlns:a14="http://schemas.microsoft.com/office/drawing/2010/main" val="0"/>
              </a:ext>
            </a:extLst>
          </a:blip>
          <a:srcRect l="5266" r="4495"/>
          <a:stretch>
            <a:fillRect/>
          </a:stretch>
        </p:blipFill>
        <p:spPr bwMode="auto">
          <a:xfrm>
            <a:off x="5651450" y="1716088"/>
            <a:ext cx="343852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bwMode="auto">
          <a:xfrm>
            <a:off x="559061" y="1916832"/>
            <a:ext cx="4568825" cy="3206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142875" indent="-142875" algn="just" eaLnBrk="1" hangingPunct="1">
              <a:lnSpc>
                <a:spcPct val="135000"/>
              </a:lnSpc>
              <a:spcBef>
                <a:spcPct val="0"/>
              </a:spcBef>
              <a:buClr>
                <a:schemeClr val="accent5"/>
              </a:buClr>
              <a:buSzPct val="150000"/>
              <a:buFont typeface="Wingdings" pitchFamily="2" charset="2"/>
              <a:buChar char="§"/>
              <a:defRPr/>
            </a:pPr>
            <a:r>
              <a:rPr lang="ru-RU" sz="1600" spc="100" dirty="0">
                <a:latin typeface="+mj-lt"/>
                <a:cs typeface="Arial" charset="0"/>
              </a:rPr>
              <a:t> </a:t>
            </a:r>
            <a:r>
              <a:rPr lang="ru-RU" sz="1600" spc="100" dirty="0">
                <a:cs typeface="Arial" charset="0"/>
              </a:rPr>
              <a:t>Индекс финансового риска теперь будет проходить </a:t>
            </a:r>
            <a:r>
              <a:rPr lang="ru-RU" sz="1600" b="1" spc="100" dirty="0">
                <a:cs typeface="Arial" charset="0"/>
              </a:rPr>
              <a:t>ежеквартальную калибровку и ежегодный пересмотр</a:t>
            </a:r>
            <a:r>
              <a:rPr lang="ru-RU" sz="1600" spc="100" dirty="0">
                <a:cs typeface="Arial" charset="0"/>
              </a:rPr>
              <a:t>.</a:t>
            </a:r>
          </a:p>
          <a:p>
            <a:pPr marL="142875" indent="-142875" algn="just" eaLnBrk="1" hangingPunct="1">
              <a:lnSpc>
                <a:spcPct val="135000"/>
              </a:lnSpc>
              <a:spcBef>
                <a:spcPct val="0"/>
              </a:spcBef>
              <a:buClr>
                <a:schemeClr val="accent5"/>
              </a:buClr>
              <a:buSzPct val="150000"/>
              <a:buFont typeface="Wingdings" pitchFamily="2" charset="2"/>
              <a:buChar char="§"/>
              <a:defRPr/>
            </a:pPr>
            <a:r>
              <a:rPr lang="ru-RU" sz="1600" spc="100" dirty="0">
                <a:cs typeface="Arial" charset="0"/>
              </a:rPr>
              <a:t> В будущем </a:t>
            </a:r>
            <a:r>
              <a:rPr lang="ru-RU" sz="1600" b="1" spc="100" dirty="0">
                <a:cs typeface="Arial" charset="0"/>
              </a:rPr>
              <a:t>точность и предсказательная сила</a:t>
            </a:r>
            <a:r>
              <a:rPr lang="ru-RU" sz="1600" spc="100" dirty="0">
                <a:cs typeface="Arial" charset="0"/>
              </a:rPr>
              <a:t> индекса будет расти.</a:t>
            </a:r>
            <a:endParaRPr lang="en-US" sz="1600" spc="100" dirty="0">
              <a:cs typeface="Arial" charset="0"/>
            </a:endParaRPr>
          </a:p>
          <a:p>
            <a:pPr marL="142875" indent="-142875" algn="just" eaLnBrk="1" hangingPunct="1">
              <a:lnSpc>
                <a:spcPct val="135000"/>
              </a:lnSpc>
              <a:spcBef>
                <a:spcPct val="0"/>
              </a:spcBef>
              <a:buClr>
                <a:schemeClr val="accent5"/>
              </a:buClr>
              <a:buSzPct val="150000"/>
              <a:buFont typeface="Wingdings" pitchFamily="2" charset="2"/>
              <a:buChar char="§"/>
              <a:defRPr/>
            </a:pPr>
            <a:r>
              <a:rPr lang="ru-RU" sz="1600" spc="100" dirty="0">
                <a:cs typeface="Arial" charset="0"/>
              </a:rPr>
              <a:t>Добавлены новые факторы и анализ динамики показателей.</a:t>
            </a:r>
          </a:p>
          <a:p>
            <a:pPr marL="142875" indent="-142875" algn="just" eaLnBrk="1" hangingPunct="1">
              <a:lnSpc>
                <a:spcPct val="135000"/>
              </a:lnSpc>
              <a:spcBef>
                <a:spcPct val="0"/>
              </a:spcBef>
              <a:buClr>
                <a:schemeClr val="accent5"/>
              </a:buClr>
              <a:buSzPct val="150000"/>
              <a:buFont typeface="Wingdings" pitchFamily="2" charset="2"/>
              <a:buChar char="§"/>
              <a:defRPr/>
            </a:pPr>
            <a:r>
              <a:rPr lang="ru-RU" sz="1600" spc="100" dirty="0">
                <a:cs typeface="Arial" charset="0"/>
              </a:rPr>
              <a:t>Интеграция с семейством глобальных </a:t>
            </a:r>
            <a:r>
              <a:rPr lang="ru-RU" sz="1600" spc="100" dirty="0" err="1">
                <a:cs typeface="Arial" charset="0"/>
              </a:rPr>
              <a:t>скорингов</a:t>
            </a:r>
            <a:r>
              <a:rPr lang="ru-RU" sz="1600" spc="100" dirty="0">
                <a:cs typeface="Arial" charset="0"/>
              </a:rPr>
              <a:t> </a:t>
            </a:r>
            <a:r>
              <a:rPr lang="en-US" sz="1600" spc="100" dirty="0">
                <a:cs typeface="Arial" charset="0"/>
              </a:rPr>
              <a:t>D&amp;B.</a:t>
            </a:r>
            <a:endParaRPr lang="ru-RU" sz="1600" spc="100" dirty="0">
              <a:cs typeface="Arial" charset="0"/>
            </a:endParaRPr>
          </a:p>
        </p:txBody>
      </p:sp>
    </p:spTree>
    <p:extLst>
      <p:ext uri="{BB962C8B-B14F-4D97-AF65-F5344CB8AC3E}">
        <p14:creationId xmlns:p14="http://schemas.microsoft.com/office/powerpoint/2010/main" val="326336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47</a:t>
            </a:fld>
            <a:endParaRPr lang="ru-RU" sz="1000">
              <a:latin typeface="Verdana" pitchFamily="34" charset="0"/>
            </a:endParaRPr>
          </a:p>
        </p:txBody>
      </p:sp>
      <p:sp>
        <p:nvSpPr>
          <p:cNvPr id="4" name="Title 1"/>
          <p:cNvSpPr>
            <a:spLocks noGrp="1"/>
          </p:cNvSpPr>
          <p:nvPr>
            <p:ph type="title"/>
          </p:nvPr>
        </p:nvSpPr>
        <p:spPr>
          <a:xfrm>
            <a:off x="330200" y="1292225"/>
            <a:ext cx="8229600" cy="463550"/>
          </a:xfrm>
        </p:spPr>
        <p:txBody>
          <a:bodyPr/>
          <a:lstStyle/>
          <a:p>
            <a:pPr algn="l" eaLnBrk="1" hangingPunct="1">
              <a:defRPr/>
            </a:pPr>
            <a:r>
              <a:rPr lang="ru-RU" sz="2400" dirty="0">
                <a:solidFill>
                  <a:schemeClr val="tx1"/>
                </a:solidFill>
                <a:latin typeface="+mn-lt"/>
                <a:ea typeface="+mn-ea"/>
                <a:cs typeface="Arial" pitchFamily="34" charset="0"/>
              </a:rPr>
              <a:t>ПОРТРЕТ КОМПАНИИ В СПАРКЕ</a:t>
            </a:r>
            <a:endParaRPr lang="en-GB" sz="2400" dirty="0">
              <a:solidFill>
                <a:schemeClr val="tx1"/>
              </a:solidFill>
              <a:latin typeface="+mn-lt"/>
              <a:ea typeface="+mn-ea"/>
              <a:cs typeface="Arial" pitchFamily="34" charset="0"/>
            </a:endParaRPr>
          </a:p>
        </p:txBody>
      </p:sp>
      <p:graphicFrame>
        <p:nvGraphicFramePr>
          <p:cNvPr id="5" name="Таблица 4"/>
          <p:cNvGraphicFramePr>
            <a:graphicFrameLocks noGrp="1"/>
          </p:cNvGraphicFramePr>
          <p:nvPr/>
        </p:nvGraphicFramePr>
        <p:xfrm>
          <a:off x="242888" y="1804988"/>
          <a:ext cx="8658226" cy="3806824"/>
        </p:xfrm>
        <a:graphic>
          <a:graphicData uri="http://schemas.openxmlformats.org/drawingml/2006/table">
            <a:tbl>
              <a:tblPr firstRow="1" bandRow="1">
                <a:tableStyleId>{5C22544A-7EE6-4342-B048-85BDC9FD1C3A}</a:tableStyleId>
              </a:tblPr>
              <a:tblGrid>
                <a:gridCol w="2985595">
                  <a:extLst>
                    <a:ext uri="{9D8B030D-6E8A-4147-A177-3AD203B41FA5}">
                      <a16:colId xmlns:a16="http://schemas.microsoft.com/office/drawing/2014/main" xmlns="" val="20000"/>
                    </a:ext>
                  </a:extLst>
                </a:gridCol>
                <a:gridCol w="3147315">
                  <a:extLst>
                    <a:ext uri="{9D8B030D-6E8A-4147-A177-3AD203B41FA5}">
                      <a16:colId xmlns:a16="http://schemas.microsoft.com/office/drawing/2014/main" xmlns="" val="20001"/>
                    </a:ext>
                  </a:extLst>
                </a:gridCol>
                <a:gridCol w="2525316">
                  <a:extLst>
                    <a:ext uri="{9D8B030D-6E8A-4147-A177-3AD203B41FA5}">
                      <a16:colId xmlns:a16="http://schemas.microsoft.com/office/drawing/2014/main" xmlns="" val="20002"/>
                    </a:ext>
                  </a:extLst>
                </a:gridCol>
              </a:tblGrid>
              <a:tr h="540154">
                <a:tc>
                  <a:txBody>
                    <a:bodyPr/>
                    <a:lstStyle/>
                    <a:p>
                      <a:r>
                        <a:rPr lang="ru-RU" sz="1600" dirty="0"/>
                        <a:t>Показатель</a:t>
                      </a:r>
                    </a:p>
                  </a:txBody>
                  <a:tcPr marL="91438" marR="91438" marT="45728" marB="45728"/>
                </a:tc>
                <a:tc>
                  <a:txBody>
                    <a:bodyPr/>
                    <a:lstStyle/>
                    <a:p>
                      <a:r>
                        <a:rPr lang="ru-RU" sz="1600" dirty="0"/>
                        <a:t>Категория</a:t>
                      </a:r>
                    </a:p>
                  </a:txBody>
                  <a:tcPr marL="91438" marR="91438" marT="45728" marB="45728"/>
                </a:tc>
                <a:tc>
                  <a:txBody>
                    <a:bodyPr/>
                    <a:lstStyle/>
                    <a:p>
                      <a:r>
                        <a:rPr lang="ru-RU" sz="1600" dirty="0"/>
                        <a:t>Результат</a:t>
                      </a:r>
                    </a:p>
                  </a:txBody>
                  <a:tcPr marL="91438" marR="91438" marT="45728" marB="45728"/>
                </a:tc>
                <a:extLst>
                  <a:ext uri="{0D108BD9-81ED-4DB2-BD59-A6C34878D82A}">
                    <a16:rowId xmlns:a16="http://schemas.microsoft.com/office/drawing/2014/main" xmlns="" val="10000"/>
                  </a:ext>
                </a:extLst>
              </a:tr>
              <a:tr h="579221">
                <a:tc>
                  <a:txBody>
                    <a:bodyPr/>
                    <a:lstStyle/>
                    <a:p>
                      <a:r>
                        <a:rPr lang="ru-RU" sz="1600" dirty="0"/>
                        <a:t>Индекс</a:t>
                      </a:r>
                      <a:r>
                        <a:rPr lang="ru-RU" sz="1600" baseline="0" dirty="0"/>
                        <a:t> должной осмотрительности</a:t>
                      </a:r>
                      <a:endParaRPr lang="ru-RU" sz="1600" dirty="0"/>
                    </a:p>
                  </a:txBody>
                  <a:tcPr marL="91438" marR="91438" marT="45728" marB="45728"/>
                </a:tc>
                <a:tc>
                  <a:txBody>
                    <a:bodyPr/>
                    <a:lstStyle/>
                    <a:p>
                      <a:r>
                        <a:rPr lang="ru-RU" sz="1600" dirty="0"/>
                        <a:t>Добросовестность</a:t>
                      </a:r>
                    </a:p>
                  </a:txBody>
                  <a:tcPr marL="91438" marR="91438" marT="45728" marB="45728"/>
                </a:tc>
                <a:tc rowSpan="5">
                  <a:txBody>
                    <a:bodyPr/>
                    <a:lstStyle/>
                    <a:p>
                      <a:endParaRPr lang="ru-RU" sz="1600" dirty="0"/>
                    </a:p>
                    <a:p>
                      <a:endParaRPr lang="ru-RU" sz="1600" dirty="0"/>
                    </a:p>
                    <a:p>
                      <a:endParaRPr lang="ru-RU" sz="1600" dirty="0"/>
                    </a:p>
                    <a:p>
                      <a:r>
                        <a:rPr lang="ru-RU" sz="2800" dirty="0"/>
                        <a:t>Комплексный анализ компании</a:t>
                      </a:r>
                    </a:p>
                  </a:txBody>
                  <a:tcPr marL="91438" marR="91438" marT="45728" marB="45728"/>
                </a:tc>
                <a:extLst>
                  <a:ext uri="{0D108BD9-81ED-4DB2-BD59-A6C34878D82A}">
                    <a16:rowId xmlns:a16="http://schemas.microsoft.com/office/drawing/2014/main" xmlns="" val="10001"/>
                  </a:ext>
                </a:extLst>
              </a:tr>
              <a:tr h="1066987">
                <a:tc>
                  <a:txBody>
                    <a:bodyPr/>
                    <a:lstStyle/>
                    <a:p>
                      <a:r>
                        <a:rPr lang="ru-RU" sz="1600" dirty="0"/>
                        <a:t>Финансовый анализ</a:t>
                      </a:r>
                    </a:p>
                  </a:txBody>
                  <a:tcPr marL="91438" marR="91438" marT="45728" marB="45728"/>
                </a:tc>
                <a:tc>
                  <a:txBody>
                    <a:bodyPr/>
                    <a:lstStyle/>
                    <a:p>
                      <a:r>
                        <a:rPr lang="ru-RU" sz="1600" dirty="0"/>
                        <a:t>Структура, тренды, деловая активность, рентабельность, ликвидность, платежеспособность</a:t>
                      </a:r>
                    </a:p>
                  </a:txBody>
                  <a:tcPr marL="91438" marR="91438" marT="45728" marB="45728"/>
                </a:tc>
                <a:tc vMerge="1">
                  <a:txBody>
                    <a:bodyPr/>
                    <a:lstStyle/>
                    <a:p>
                      <a:endParaRPr lang="ru-RU" dirty="0"/>
                    </a:p>
                  </a:txBody>
                  <a:tcPr/>
                </a:tc>
                <a:extLst>
                  <a:ext uri="{0D108BD9-81ED-4DB2-BD59-A6C34878D82A}">
                    <a16:rowId xmlns:a16="http://schemas.microsoft.com/office/drawing/2014/main" xmlns="" val="10002"/>
                  </a:ext>
                </a:extLst>
              </a:tr>
              <a:tr h="540154">
                <a:tc>
                  <a:txBody>
                    <a:bodyPr/>
                    <a:lstStyle/>
                    <a:p>
                      <a:r>
                        <a:rPr lang="ru-RU" sz="1600" dirty="0"/>
                        <a:t>Индекс финансового риска</a:t>
                      </a:r>
                    </a:p>
                  </a:txBody>
                  <a:tcPr marL="91438" marR="91438" marT="45728" marB="45728"/>
                </a:tc>
                <a:tc>
                  <a:txBody>
                    <a:bodyPr/>
                    <a:lstStyle/>
                    <a:p>
                      <a:r>
                        <a:rPr lang="ru-RU" sz="1600" dirty="0"/>
                        <a:t>Вероятность банкротства</a:t>
                      </a:r>
                    </a:p>
                  </a:txBody>
                  <a:tcPr marL="91438" marR="91438" marT="45728" marB="45728"/>
                </a:tc>
                <a:tc vMerge="1">
                  <a:txBody>
                    <a:bodyPr/>
                    <a:lstStyle/>
                    <a:p>
                      <a:endParaRPr lang="ru-RU" dirty="0"/>
                    </a:p>
                  </a:txBody>
                  <a:tcPr/>
                </a:tc>
                <a:extLst>
                  <a:ext uri="{0D108BD9-81ED-4DB2-BD59-A6C34878D82A}">
                    <a16:rowId xmlns:a16="http://schemas.microsoft.com/office/drawing/2014/main" xmlns="" val="10003"/>
                  </a:ext>
                </a:extLst>
              </a:tr>
              <a:tr h="540154">
                <a:tc>
                  <a:txBody>
                    <a:bodyPr/>
                    <a:lstStyle/>
                    <a:p>
                      <a:r>
                        <a:rPr lang="ru-RU" sz="1600" dirty="0"/>
                        <a:t>Платежная дисциплина</a:t>
                      </a:r>
                    </a:p>
                  </a:txBody>
                  <a:tcPr marL="91438" marR="91438" marT="45728" marB="45728"/>
                </a:tc>
                <a:tc>
                  <a:txBody>
                    <a:bodyPr/>
                    <a:lstStyle/>
                    <a:p>
                      <a:r>
                        <a:rPr lang="ru-RU" sz="1600" dirty="0"/>
                        <a:t>Выполнение</a:t>
                      </a:r>
                      <a:r>
                        <a:rPr lang="ru-RU" sz="1600" baseline="0" dirty="0"/>
                        <a:t> обязательств</a:t>
                      </a:r>
                      <a:endParaRPr lang="ru-RU" sz="1600" dirty="0"/>
                    </a:p>
                  </a:txBody>
                  <a:tcPr marL="91438" marR="91438" marT="45728" marB="45728"/>
                </a:tc>
                <a:tc vMerge="1">
                  <a:txBody>
                    <a:bodyPr/>
                    <a:lstStyle/>
                    <a:p>
                      <a:endParaRPr lang="ru-RU" dirty="0"/>
                    </a:p>
                  </a:txBody>
                  <a:tcPr/>
                </a:tc>
                <a:extLst>
                  <a:ext uri="{0D108BD9-81ED-4DB2-BD59-A6C34878D82A}">
                    <a16:rowId xmlns:a16="http://schemas.microsoft.com/office/drawing/2014/main" xmlns="" val="10004"/>
                  </a:ext>
                </a:extLst>
              </a:tr>
              <a:tr h="540154">
                <a:tc>
                  <a:txBody>
                    <a:bodyPr/>
                    <a:lstStyle/>
                    <a:p>
                      <a:r>
                        <a:rPr lang="ru-RU" sz="1600" dirty="0"/>
                        <a:t>Связи</a:t>
                      </a:r>
                    </a:p>
                  </a:txBody>
                  <a:tcPr marL="91438" marR="91438" marT="45728" marB="45728"/>
                </a:tc>
                <a:tc>
                  <a:txBody>
                    <a:bodyPr/>
                    <a:lstStyle/>
                    <a:p>
                      <a:r>
                        <a:rPr lang="ru-RU" sz="1600" dirty="0"/>
                        <a:t>Преемственность</a:t>
                      </a:r>
                    </a:p>
                  </a:txBody>
                  <a:tcPr marL="91438" marR="91438" marT="45728" marB="45728"/>
                </a:tc>
                <a:tc vMerge="1">
                  <a:txBody>
                    <a:bodyPr/>
                    <a:lstStyle/>
                    <a:p>
                      <a:endParaRPr lang="ru-RU"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53647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48</a:t>
            </a:fld>
            <a:endParaRPr lang="ru-RU" sz="1000">
              <a:latin typeface="Verdana" pitchFamily="34" charset="0"/>
            </a:endParaRPr>
          </a:p>
        </p:txBody>
      </p:sp>
      <p:sp>
        <p:nvSpPr>
          <p:cNvPr id="5" name="TextBox 4"/>
          <p:cNvSpPr txBox="1"/>
          <p:nvPr/>
        </p:nvSpPr>
        <p:spPr>
          <a:xfrm>
            <a:off x="2750619" y="2899170"/>
            <a:ext cx="3357009" cy="338554"/>
          </a:xfrm>
          <a:prstGeom prst="rect">
            <a:avLst/>
          </a:prstGeom>
          <a:noFill/>
        </p:spPr>
        <p:txBody>
          <a:bodyPr wrap="none" rtlCol="0">
            <a:spAutoFit/>
          </a:bodyPr>
          <a:lstStyle/>
          <a:p>
            <a:r>
              <a:rPr lang="ru-RU" sz="1600" dirty="0" err="1">
                <a:latin typeface="Verdana" pitchFamily="34" charset="0"/>
                <a:ea typeface="Verdana" pitchFamily="34" charset="0"/>
                <a:cs typeface="Verdana" pitchFamily="34" charset="0"/>
              </a:rPr>
              <a:t>Кастомизированные</a:t>
            </a:r>
            <a:r>
              <a:rPr lang="ru-RU" sz="1600" dirty="0">
                <a:latin typeface="Verdana" pitchFamily="34" charset="0"/>
                <a:ea typeface="Verdana" pitchFamily="34" charset="0"/>
                <a:cs typeface="Verdana" pitchFamily="34" charset="0"/>
              </a:rPr>
              <a:t> решения</a:t>
            </a:r>
          </a:p>
        </p:txBody>
      </p:sp>
      <p:sp>
        <p:nvSpPr>
          <p:cNvPr id="6" name="Прямоугольник 5"/>
          <p:cNvSpPr/>
          <p:nvPr/>
        </p:nvSpPr>
        <p:spPr>
          <a:xfrm>
            <a:off x="857224" y="350043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5370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49</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Кастомизированные</a:t>
            </a:r>
            <a:r>
              <a:rPr lang="ru-RU" sz="1600" dirty="0">
                <a:latin typeface="Verdana" pitchFamily="34" charset="0"/>
                <a:ea typeface="Verdana" pitchFamily="34" charset="0"/>
                <a:cs typeface="Verdana" pitchFamily="34" charset="0"/>
              </a:rPr>
              <a:t> решения</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3447098"/>
          </a:xfrm>
          <a:prstGeom prst="rect">
            <a:avLst/>
          </a:prstGeom>
          <a:noFill/>
        </p:spPr>
        <p:txBody>
          <a:bodyPr wrap="square" rtlCol="0">
            <a:spAutoFit/>
          </a:bodyPr>
          <a:lstStyle/>
          <a:p>
            <a:r>
              <a:rPr lang="ru-RU" dirty="0"/>
              <a:t>Предпосылки создания системы </a:t>
            </a:r>
            <a:r>
              <a:rPr lang="ru-RU" dirty="0" err="1"/>
              <a:t>кастомизированных</a:t>
            </a:r>
            <a:r>
              <a:rPr lang="ru-RU" dirty="0"/>
              <a:t> решений:</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резко участившиеся случаи недобросовестного поведения контрагентов   и неисполнения ими своих обязательств,</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необходимость сокращения транзакционных издержек,</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недостатки «ручных» решений, основанных на оценочных суждениях,</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дополнительные массивы данных и методы их обработки, появившиеся в распоряжении </a:t>
            </a:r>
            <a:r>
              <a:rPr lang="ru-RU" sz="1400" kern="0" dirty="0" err="1">
                <a:latin typeface="Verdana" pitchFamily="34" charset="0"/>
                <a:ea typeface="Verdana" pitchFamily="34" charset="0"/>
                <a:cs typeface="Verdana" pitchFamily="34" charset="0"/>
              </a:rPr>
              <a:t>СПАРКа</a:t>
            </a:r>
            <a:r>
              <a:rPr lang="ru-RU" sz="1400" kern="0" dirty="0">
                <a:latin typeface="Verdana" pitchFamily="34" charset="0"/>
                <a:ea typeface="Verdana" pitchFamily="34" charset="0"/>
                <a:cs typeface="Verdana" pitchFamily="34" charset="0"/>
              </a:rPr>
              <a:t> и D&amp;B,</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накопленный опыт сертификации, тестирования, в том числе </a:t>
            </a:r>
            <a:r>
              <a:rPr lang="ru-RU" sz="1400" kern="0" dirty="0" err="1">
                <a:latin typeface="Verdana" pitchFamily="34" charset="0"/>
                <a:ea typeface="Verdana" pitchFamily="34" charset="0"/>
                <a:cs typeface="Verdana" pitchFamily="34" charset="0"/>
              </a:rPr>
              <a:t>ex-post</a:t>
            </a:r>
            <a:r>
              <a:rPr lang="ru-RU" sz="1400" kern="0" dirty="0">
                <a:latin typeface="Verdana" pitchFamily="34" charset="0"/>
                <a:ea typeface="Verdana" pitchFamily="34" charset="0"/>
                <a:cs typeface="Verdana" pitchFamily="34" charset="0"/>
              </a:rPr>
              <a:t> построенных моделей. </a:t>
            </a:r>
            <a:endParaRPr lang="ru-RU" dirty="0"/>
          </a:p>
        </p:txBody>
      </p:sp>
    </p:spTree>
    <p:extLst>
      <p:ext uri="{BB962C8B-B14F-4D97-AF65-F5344CB8AC3E}">
        <p14:creationId xmlns:p14="http://schemas.microsoft.com/office/powerpoint/2010/main" val="244354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3875"/>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a:t>
            </a:fld>
            <a:endParaRPr lang="ru-RU" sz="1000">
              <a:latin typeface="Verdana" pitchFamily="34" charset="0"/>
            </a:endParaRPr>
          </a:p>
        </p:txBody>
      </p:sp>
      <p:pic>
        <p:nvPicPr>
          <p:cNvPr id="7" name="Рисунок 6"/>
          <p:cNvPicPr>
            <a:picLocks noChangeAspect="1"/>
          </p:cNvPicPr>
          <p:nvPr/>
        </p:nvPicPr>
        <p:blipFill>
          <a:blip r:embed="rId4"/>
          <a:stretch>
            <a:fillRect/>
          </a:stretch>
        </p:blipFill>
        <p:spPr>
          <a:xfrm>
            <a:off x="352251" y="1916832"/>
            <a:ext cx="8684915" cy="3240359"/>
          </a:xfrm>
          <a:prstGeom prst="rect">
            <a:avLst/>
          </a:prstGeom>
        </p:spPr>
      </p:pic>
      <p:sp>
        <p:nvSpPr>
          <p:cNvPr id="8" name="Объект 4"/>
          <p:cNvSpPr txBox="1">
            <a:spLocks/>
          </p:cNvSpPr>
          <p:nvPr/>
        </p:nvSpPr>
        <p:spPr bwMode="auto">
          <a:xfrm>
            <a:off x="693093" y="1287288"/>
            <a:ext cx="8003232" cy="748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ru-RU" sz="2000" i="1" dirty="0">
                <a:latin typeface="Verdana" pitchFamily="34" charset="0"/>
                <a:ea typeface="Verdana" pitchFamily="34" charset="0"/>
                <a:cs typeface="Verdana" pitchFamily="34" charset="0"/>
              </a:rPr>
              <a:t>Платёжная дисциплина АК Трансаэро</a:t>
            </a:r>
            <a:endParaRPr lang="en-US" dirty="0"/>
          </a:p>
        </p:txBody>
      </p:sp>
    </p:spTree>
    <p:extLst>
      <p:ext uri="{BB962C8B-B14F-4D97-AF65-F5344CB8AC3E}">
        <p14:creationId xmlns:p14="http://schemas.microsoft.com/office/powerpoint/2010/main" val="1167578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50</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Кастомизированные</a:t>
            </a:r>
            <a:r>
              <a:rPr lang="ru-RU" sz="1600" dirty="0">
                <a:latin typeface="Verdana" pitchFamily="34" charset="0"/>
                <a:ea typeface="Verdana" pitchFamily="34" charset="0"/>
                <a:cs typeface="Verdana" pitchFamily="34" charset="0"/>
              </a:rPr>
              <a:t> решения</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3167021"/>
          </a:xfrm>
          <a:prstGeom prst="rect">
            <a:avLst/>
          </a:prstGeom>
          <a:noFill/>
        </p:spPr>
        <p:txBody>
          <a:bodyPr wrap="square" rtlCol="0">
            <a:spAutoFit/>
          </a:bodyPr>
          <a:lstStyle/>
          <a:p>
            <a:r>
              <a:rPr lang="ru-RU" dirty="0"/>
              <a:t>Потребители системы:</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государство – система управления государственным имуществом, налогообложение, финансовая безопасность,</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банки – система мониторинга залогов, кредитов и заемщиков,</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крупные холдинговые структуры, закупочная деятельность,</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правоохранительные органы, противодействие коррупции и </a:t>
            </a:r>
            <a:r>
              <a:rPr lang="ru-RU" sz="1400" kern="0" dirty="0" err="1">
                <a:latin typeface="Verdana" pitchFamily="34" charset="0"/>
                <a:ea typeface="Verdana" pitchFamily="34" charset="0"/>
                <a:cs typeface="Verdana" pitchFamily="34" charset="0"/>
              </a:rPr>
              <a:t>рейдерству</a:t>
            </a:r>
            <a:r>
              <a:rPr lang="ru-RU" sz="1400" kern="0" dirty="0">
                <a:latin typeface="Verdana" pitchFamily="34" charset="0"/>
                <a:ea typeface="Verdana" pitchFamily="34" charset="0"/>
                <a:cs typeface="Verdana" pitchFamily="34" charset="0"/>
              </a:rPr>
              <a:t>,</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a:t>
            </a:r>
            <a:r>
              <a:rPr lang="ru-RU" sz="1400" kern="0" dirty="0" err="1">
                <a:latin typeface="Verdana" pitchFamily="34" charset="0"/>
                <a:ea typeface="Verdana" pitchFamily="34" charset="0"/>
                <a:cs typeface="Verdana" pitchFamily="34" charset="0"/>
              </a:rPr>
              <a:t>финтех</a:t>
            </a:r>
            <a:r>
              <a:rPr lang="ru-RU" sz="1400" kern="0" dirty="0">
                <a:latin typeface="Verdana" pitchFamily="34" charset="0"/>
                <a:ea typeface="Verdana" pitchFamily="34" charset="0"/>
                <a:cs typeface="Verdana" pitchFamily="34" charset="0"/>
              </a:rPr>
              <a:t> компании,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гражданское общество.</a:t>
            </a:r>
          </a:p>
        </p:txBody>
      </p:sp>
    </p:spTree>
    <p:extLst>
      <p:ext uri="{BB962C8B-B14F-4D97-AF65-F5344CB8AC3E}">
        <p14:creationId xmlns:p14="http://schemas.microsoft.com/office/powerpoint/2010/main" val="267491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51</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Принципиальная схема</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extLst>
              <p:ext uri="{D42A27DB-BD31-4B8C-83A1-F6EECF244321}">
                <p14:modId xmlns:p14="http://schemas.microsoft.com/office/powerpoint/2010/main" val="1747245833"/>
              </p:ext>
            </p:extLst>
          </p:nvPr>
        </p:nvGraphicFramePr>
        <p:xfrm>
          <a:off x="785786" y="1844824"/>
          <a:ext cx="7499978" cy="3491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871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52</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Кастомизированные</a:t>
            </a:r>
            <a:r>
              <a:rPr lang="ru-RU" sz="1600" dirty="0">
                <a:latin typeface="Verdana" pitchFamily="34" charset="0"/>
                <a:ea typeface="Verdana" pitchFamily="34" charset="0"/>
                <a:cs typeface="Verdana" pitchFamily="34" charset="0"/>
              </a:rPr>
              <a:t> решения</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4265783"/>
          </a:xfrm>
          <a:prstGeom prst="rect">
            <a:avLst/>
          </a:prstGeom>
          <a:noFill/>
        </p:spPr>
        <p:txBody>
          <a:bodyPr wrap="square" rtlCol="0">
            <a:spAutoFit/>
          </a:bodyPr>
          <a:lstStyle/>
          <a:p>
            <a:r>
              <a:rPr lang="ru-RU" dirty="0"/>
              <a:t>Особенности:</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высокая и проверяемая точность,</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низкая стоимость,</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простота интеграционных решений,</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кластеризация компаний,</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различия подхода к показателям компании и руководителя,</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правовые и интеграционные механизмы защиты персональных данных при интеграции данных клиента и внешних источников,</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самый большой объем обрабатываемых данных,</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юридические гарантии и страховки инцидентов.</a:t>
            </a:r>
          </a:p>
          <a:p>
            <a:pPr marL="342900" indent="-342900">
              <a:lnSpc>
                <a:spcPct val="150000"/>
              </a:lnSpc>
              <a:spcBef>
                <a:spcPct val="20000"/>
              </a:spcBef>
              <a:buClr>
                <a:srgbClr val="B2C2BC"/>
              </a:buClr>
              <a:buSzPct val="76000"/>
              <a:buFont typeface="Wingdings" pitchFamily="2" charset="2"/>
              <a:buChar char="§"/>
              <a:defRPr/>
            </a:pPr>
            <a:endParaRPr lang="ru-RU" sz="14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25494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53</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Кастомизированные</a:t>
            </a:r>
            <a:r>
              <a:rPr lang="ru-RU" sz="1600" dirty="0">
                <a:latin typeface="Verdana" pitchFamily="34" charset="0"/>
                <a:ea typeface="Verdana" pitchFamily="34" charset="0"/>
                <a:cs typeface="Verdana" pitchFamily="34" charset="0"/>
              </a:rPr>
              <a:t> решения</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3533275"/>
          </a:xfrm>
          <a:prstGeom prst="rect">
            <a:avLst/>
          </a:prstGeom>
          <a:noFill/>
        </p:spPr>
        <p:txBody>
          <a:bodyPr wrap="square" rtlCol="0">
            <a:spAutoFit/>
          </a:bodyPr>
          <a:lstStyle/>
          <a:p>
            <a:r>
              <a:rPr lang="ru-RU" dirty="0"/>
              <a:t>Расширенное факторное пространство:</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Пакет документов, представляемый дополнительно.</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Информация (документы) характеризующая историю компании: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платежная дисциплина, наличие просроченной дебиторской задолженности;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наличие претензий к выполнению договорных обязательств;</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наличие претензий со стороны официальных органов.</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Документы, подтверждающие наличие активов, основных средств, необходимого количества ресурсов.</a:t>
            </a:r>
          </a:p>
          <a:p>
            <a:pPr marL="342900" indent="-342900">
              <a:lnSpc>
                <a:spcPct val="150000"/>
              </a:lnSpc>
              <a:spcBef>
                <a:spcPct val="20000"/>
              </a:spcBef>
              <a:buClr>
                <a:srgbClr val="B2C2BC"/>
              </a:buClr>
              <a:buSzPct val="76000"/>
              <a:buFont typeface="Wingdings" pitchFamily="2" charset="2"/>
              <a:buChar char="§"/>
              <a:defRPr/>
            </a:pPr>
            <a:endParaRPr lang="ru-RU" sz="14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6914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54</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Рейтинг предприятий в госсобственности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Схема 6"/>
          <p:cNvGraphicFramePr/>
          <p:nvPr>
            <p:extLst>
              <p:ext uri="{D42A27DB-BD31-4B8C-83A1-F6EECF244321}">
                <p14:modId xmlns:p14="http://schemas.microsoft.com/office/powerpoint/2010/main" val="3609054777"/>
              </p:ext>
            </p:extLst>
          </p:nvPr>
        </p:nvGraphicFramePr>
        <p:xfrm>
          <a:off x="323528" y="1421653"/>
          <a:ext cx="8640960" cy="4408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0431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55</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Рейтинг предприятий в госсобственности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extLst>
              <p:ext uri="{D42A27DB-BD31-4B8C-83A1-F6EECF244321}">
                <p14:modId xmlns:p14="http://schemas.microsoft.com/office/powerpoint/2010/main" val="732852468"/>
              </p:ext>
            </p:extLst>
          </p:nvPr>
        </p:nvGraphicFramePr>
        <p:xfrm>
          <a:off x="683568" y="1556792"/>
          <a:ext cx="7848872" cy="4593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6141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56</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Банки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Схема 6"/>
          <p:cNvGraphicFramePr/>
          <p:nvPr>
            <p:extLst>
              <p:ext uri="{D42A27DB-BD31-4B8C-83A1-F6EECF244321}">
                <p14:modId xmlns:p14="http://schemas.microsoft.com/office/powerpoint/2010/main" val="1701120602"/>
              </p:ext>
            </p:extLst>
          </p:nvPr>
        </p:nvGraphicFramePr>
        <p:xfrm>
          <a:off x="1055440" y="1988840"/>
          <a:ext cx="7188968"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0310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57</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Закупочная деятельность</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extLst>
              <p:ext uri="{D42A27DB-BD31-4B8C-83A1-F6EECF244321}">
                <p14:modId xmlns:p14="http://schemas.microsoft.com/office/powerpoint/2010/main" val="3615529756"/>
              </p:ext>
            </p:extLst>
          </p:nvPr>
        </p:nvGraphicFramePr>
        <p:xfrm>
          <a:off x="616730" y="1772816"/>
          <a:ext cx="7910539"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919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58</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Франшизы, малый бизнес</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Схема 6"/>
          <p:cNvGraphicFramePr/>
          <p:nvPr>
            <p:extLst>
              <p:ext uri="{D42A27DB-BD31-4B8C-83A1-F6EECF244321}">
                <p14:modId xmlns:p14="http://schemas.microsoft.com/office/powerpoint/2010/main" val="2909276358"/>
              </p:ext>
            </p:extLst>
          </p:nvPr>
        </p:nvGraphicFramePr>
        <p:xfrm>
          <a:off x="785786" y="1916832"/>
          <a:ext cx="8106694"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8398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59</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Финтех</a:t>
            </a:r>
            <a:r>
              <a:rPr lang="ru-RU" sz="1600" dirty="0">
                <a:latin typeface="Verdana" pitchFamily="34" charset="0"/>
                <a:ea typeface="Verdana" pitchFamily="34" charset="0"/>
                <a:cs typeface="Verdana" pitchFamily="34" charset="0"/>
              </a:rPr>
              <a:t>, </a:t>
            </a:r>
            <a:r>
              <a:rPr lang="ru-RU" sz="1600" dirty="0" err="1">
                <a:latin typeface="Verdana" pitchFamily="34" charset="0"/>
                <a:ea typeface="Verdana" pitchFamily="34" charset="0"/>
                <a:cs typeface="Verdana" pitchFamily="34" charset="0"/>
              </a:rPr>
              <a:t>блокчейн</a:t>
            </a:r>
            <a:r>
              <a:rPr lang="ru-RU" sz="1600" dirty="0">
                <a:latin typeface="Verdana" pitchFamily="34" charset="0"/>
                <a:ea typeface="Verdana" pitchFamily="34" charset="0"/>
                <a:cs typeface="Verdana" pitchFamily="34" charset="0"/>
              </a:rPr>
              <a:t> и холдинги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extLst>
              <p:ext uri="{D42A27DB-BD31-4B8C-83A1-F6EECF244321}">
                <p14:modId xmlns:p14="http://schemas.microsoft.com/office/powerpoint/2010/main" val="4005337655"/>
              </p:ext>
            </p:extLst>
          </p:nvPr>
        </p:nvGraphicFramePr>
        <p:xfrm>
          <a:off x="785786" y="1700808"/>
          <a:ext cx="7818662"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842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Сбор и верификация исходных данных для оценки активов</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428728" y="1857364"/>
            <a:ext cx="6357982" cy="3219343"/>
          </a:xfrm>
          <a:prstGeom prst="rect">
            <a:avLst/>
          </a:prstGeom>
          <a:noFill/>
        </p:spPr>
        <p:txBody>
          <a:bodyPr wrap="square" rtlCol="0">
            <a:spAutoFit/>
          </a:bodyPr>
          <a:lstStyle/>
          <a:p>
            <a:pPr algn="just"/>
            <a:r>
              <a:rPr lang="ru-RU" sz="1400" dirty="0">
                <a:latin typeface="Verdana" pitchFamily="34" charset="0"/>
                <a:ea typeface="Verdana" pitchFamily="34" charset="0"/>
                <a:cs typeface="Verdana" pitchFamily="34" charset="0"/>
              </a:rPr>
              <a:t>Оценка активов – методы верификации:</a:t>
            </a:r>
          </a:p>
          <a:p>
            <a:pPr algn="just"/>
            <a:r>
              <a:rPr lang="ru-RU" sz="1200" dirty="0"/>
              <a:t> </a:t>
            </a: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семантические анализаторы,</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матрицы граничных значений (условий),</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наборы решающих правил,</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проверка данных с использованием </a:t>
            </a:r>
            <a:r>
              <a:rPr lang="ru-RU" sz="1400" kern="0" dirty="0" err="1">
                <a:latin typeface="Verdana" pitchFamily="34" charset="0"/>
                <a:ea typeface="Verdana" pitchFamily="34" charset="0"/>
                <a:cs typeface="Verdana" pitchFamily="34" charset="0"/>
              </a:rPr>
              <a:t>колл</a:t>
            </a:r>
            <a:r>
              <a:rPr lang="ru-RU" sz="1400" kern="0" dirty="0">
                <a:latin typeface="Verdana" pitchFamily="34" charset="0"/>
                <a:ea typeface="Verdana" pitchFamily="34" charset="0"/>
                <a:cs typeface="Verdana" pitchFamily="34" charset="0"/>
              </a:rPr>
              <a:t>-центра,</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тестовые и </a:t>
            </a:r>
            <a:r>
              <a:rPr lang="ru-RU" sz="1400" kern="0" dirty="0" err="1">
                <a:latin typeface="Verdana" pitchFamily="34" charset="0"/>
                <a:ea typeface="Verdana" pitchFamily="34" charset="0"/>
                <a:cs typeface="Verdana" pitchFamily="34" charset="0"/>
              </a:rPr>
              <a:t>валидационные</a:t>
            </a:r>
            <a:r>
              <a:rPr lang="ru-RU" sz="1400" kern="0" dirty="0">
                <a:latin typeface="Verdana" pitchFamily="34" charset="0"/>
                <a:ea typeface="Verdana" pitchFamily="34" charset="0"/>
                <a:cs typeface="Verdana" pitchFamily="34" charset="0"/>
              </a:rPr>
              <a:t> выборки.</a:t>
            </a: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200" dirty="0"/>
          </a:p>
        </p:txBody>
      </p:sp>
      <p:sp>
        <p:nvSpPr>
          <p:cNvPr id="8" name="TextBox 7"/>
          <p:cNvSpPr txBox="1"/>
          <p:nvPr/>
        </p:nvSpPr>
        <p:spPr>
          <a:xfrm>
            <a:off x="6769680" y="5272084"/>
            <a:ext cx="2177355" cy="523220"/>
          </a:xfrm>
          <a:prstGeom prst="rect">
            <a:avLst/>
          </a:prstGeom>
          <a:noFill/>
        </p:spPr>
        <p:txBody>
          <a:bodyPr wrap="square" rtlCol="0">
            <a:spAutoFit/>
          </a:bodyPr>
          <a:lstStyle>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algn="ctr">
              <a:spcBef>
                <a:spcPts val="1080"/>
              </a:spcBef>
              <a:buSzPct val="80000"/>
              <a:defRPr/>
            </a:pPr>
            <a:r>
              <a:rPr lang="ru-RU" sz="1400" kern="0" dirty="0" err="1">
                <a:latin typeface="Verdana" pitchFamily="34" charset="0"/>
                <a:ea typeface="Verdana" pitchFamily="34" charset="0"/>
                <a:cs typeface="Verdana" pitchFamily="34" charset="0"/>
              </a:rPr>
              <a:t>Ноам</a:t>
            </a:r>
            <a:r>
              <a:rPr lang="ru-RU" sz="1400" kern="0" dirty="0">
                <a:latin typeface="Verdana" pitchFamily="34" charset="0"/>
                <a:ea typeface="Verdana" pitchFamily="34" charset="0"/>
                <a:cs typeface="Verdana" pitchFamily="34" charset="0"/>
              </a:rPr>
              <a:t> Хомский</a:t>
            </a:r>
            <a:br>
              <a:rPr lang="ru-RU" sz="1400" kern="0" dirty="0">
                <a:latin typeface="Verdana" pitchFamily="34" charset="0"/>
                <a:ea typeface="Verdana" pitchFamily="34" charset="0"/>
                <a:cs typeface="Verdana" pitchFamily="34" charset="0"/>
              </a:rPr>
            </a:br>
            <a:r>
              <a:rPr lang="ru-RU" sz="1400" kern="0" dirty="0">
                <a:latin typeface="Verdana" pitchFamily="34" charset="0"/>
                <a:ea typeface="Verdana" pitchFamily="34" charset="0"/>
                <a:cs typeface="Verdana" pitchFamily="34" charset="0"/>
              </a:rPr>
              <a:t>1928 -</a:t>
            </a:r>
          </a:p>
        </p:txBody>
      </p:sp>
      <p:pic>
        <p:nvPicPr>
          <p:cNvPr id="9" name="Picture 2" descr="Noam Chomsky, 2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1882433"/>
            <a:ext cx="2257523" cy="301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00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60</a:t>
            </a:fld>
            <a:endParaRPr lang="ru-RU" sz="1000">
              <a:latin typeface="Verdana" pitchFamily="34" charset="0"/>
            </a:endParaRPr>
          </a:p>
        </p:txBody>
      </p:sp>
      <p:sp>
        <p:nvSpPr>
          <p:cNvPr id="5" name="TextBox 4"/>
          <p:cNvSpPr txBox="1"/>
          <p:nvPr/>
        </p:nvSpPr>
        <p:spPr>
          <a:xfrm>
            <a:off x="4090938" y="2947572"/>
            <a:ext cx="962123" cy="338554"/>
          </a:xfrm>
          <a:prstGeom prst="rect">
            <a:avLst/>
          </a:prstGeom>
          <a:noFill/>
        </p:spPr>
        <p:txBody>
          <a:bodyPr wrap="none" rtlCol="0">
            <a:spAutoFit/>
          </a:bodyPr>
          <a:lstStyle/>
          <a:p>
            <a:r>
              <a:rPr lang="ru-RU" sz="1600" dirty="0" err="1">
                <a:latin typeface="Verdana" pitchFamily="34" charset="0"/>
                <a:ea typeface="Verdana" pitchFamily="34" charset="0"/>
                <a:cs typeface="Verdana" pitchFamily="34" charset="0"/>
              </a:rPr>
              <a:t>Финтех</a:t>
            </a:r>
            <a:endParaRPr lang="ru-RU" sz="1600" dirty="0">
              <a:latin typeface="Verdana" pitchFamily="34" charset="0"/>
              <a:ea typeface="Verdana" pitchFamily="34" charset="0"/>
              <a:cs typeface="Verdana" pitchFamily="34" charset="0"/>
            </a:endParaRPr>
          </a:p>
        </p:txBody>
      </p:sp>
      <p:sp>
        <p:nvSpPr>
          <p:cNvPr id="6" name="Прямоугольник 5"/>
          <p:cNvSpPr/>
          <p:nvPr/>
        </p:nvSpPr>
        <p:spPr>
          <a:xfrm>
            <a:off x="857224" y="350043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9738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61</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a:latin typeface="Verdana" pitchFamily="34" charset="0"/>
                <a:ea typeface="Verdana" pitchFamily="34" charset="0"/>
                <a:cs typeface="Verdana" pitchFamily="34" charset="0"/>
              </a:rPr>
              <a:t>Истоки </a:t>
            </a:r>
            <a:r>
              <a:rPr lang="ru-RU" sz="1600" dirty="0" err="1">
                <a:latin typeface="Verdana" pitchFamily="34" charset="0"/>
                <a:ea typeface="Verdana" pitchFamily="34" charset="0"/>
                <a:cs typeface="Verdana" pitchFamily="34" charset="0"/>
              </a:rPr>
              <a:t>финтеха</a:t>
            </a:r>
            <a:r>
              <a:rPr lang="ru-RU" sz="1600" dirty="0">
                <a:latin typeface="Verdana" pitchFamily="34" charset="0"/>
                <a:ea typeface="Verdana" pitchFamily="34" charset="0"/>
                <a:cs typeface="Verdana" pitchFamily="34" charset="0"/>
              </a:rPr>
              <a:t>:</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3761" y="1430242"/>
            <a:ext cx="8424936" cy="2068259"/>
          </a:xfrm>
          <a:prstGeom prst="rect">
            <a:avLst/>
          </a:prstGeom>
          <a:noFill/>
        </p:spPr>
        <p:txBody>
          <a:bodyPr wrap="square" rtlCol="0">
            <a:spAutoFit/>
          </a:bodyPr>
          <a:lstStyle/>
          <a:p>
            <a:r>
              <a:rPr lang="ru-RU" dirty="0"/>
              <a:t>Общеэкономические предпосылки </a:t>
            </a:r>
            <a:r>
              <a:rPr lang="ru-RU" dirty="0" err="1"/>
              <a:t>финтеха</a:t>
            </a:r>
            <a:r>
              <a:rPr lang="ru-RU" dirty="0"/>
              <a:t>:</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институты, контракты, поведенческая экономика, агенты </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закон </a:t>
            </a:r>
            <a:r>
              <a:rPr lang="ru-RU" sz="1400" kern="0" dirty="0" err="1">
                <a:latin typeface="Verdana" pitchFamily="34" charset="0"/>
                <a:ea typeface="Verdana" pitchFamily="34" charset="0"/>
                <a:cs typeface="Verdana" pitchFamily="34" charset="0"/>
              </a:rPr>
              <a:t>Гудхарта</a:t>
            </a:r>
            <a:r>
              <a:rPr lang="ru-RU" sz="1400" kern="0" dirty="0">
                <a:latin typeface="Verdana" pitchFamily="34" charset="0"/>
                <a:ea typeface="Verdana" pitchFamily="34" charset="0"/>
                <a:cs typeface="Verdana" pitchFamily="34" charset="0"/>
              </a:rPr>
              <a:t>, экономические эксперименты, когнитивные искажения в финансовом анализе</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частные деньги</a:t>
            </a:r>
          </a:p>
        </p:txBody>
      </p:sp>
      <p:sp>
        <p:nvSpPr>
          <p:cNvPr id="7" name="TextBox 6"/>
          <p:cNvSpPr txBox="1"/>
          <p:nvPr/>
        </p:nvSpPr>
        <p:spPr>
          <a:xfrm>
            <a:off x="413761" y="3493072"/>
            <a:ext cx="8424936" cy="2434513"/>
          </a:xfrm>
          <a:prstGeom prst="rect">
            <a:avLst/>
          </a:prstGeom>
          <a:noFill/>
        </p:spPr>
        <p:txBody>
          <a:bodyPr wrap="square" rtlCol="0">
            <a:spAutoFit/>
          </a:bodyPr>
          <a:lstStyle/>
          <a:p>
            <a:r>
              <a:rPr lang="ru-RU" dirty="0"/>
              <a:t>Инструментальные предпосылки </a:t>
            </a:r>
            <a:r>
              <a:rPr lang="ru-RU" dirty="0" err="1"/>
              <a:t>финтеха</a:t>
            </a:r>
            <a:r>
              <a:rPr lang="ru-RU" dirty="0"/>
              <a:t> :</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переход от банков к банкингу, большие данные, </a:t>
            </a:r>
            <a:r>
              <a:rPr lang="ru-RU" sz="1400" kern="0" dirty="0" err="1">
                <a:latin typeface="Verdana" pitchFamily="34" charset="0"/>
                <a:ea typeface="Verdana" pitchFamily="34" charset="0"/>
                <a:cs typeface="Verdana" pitchFamily="34" charset="0"/>
              </a:rPr>
              <a:t>data</a:t>
            </a:r>
            <a:r>
              <a:rPr lang="ru-RU" sz="1400" kern="0" dirty="0">
                <a:latin typeface="Verdana" pitchFamily="34" charset="0"/>
                <a:ea typeface="Verdana" pitchFamily="34" charset="0"/>
                <a:cs typeface="Verdana" pitchFamily="34" charset="0"/>
              </a:rPr>
              <a:t> </a:t>
            </a:r>
            <a:r>
              <a:rPr lang="ru-RU" sz="1400" kern="0" dirty="0" err="1">
                <a:latin typeface="Verdana" pitchFamily="34" charset="0"/>
                <a:ea typeface="Verdana" pitchFamily="34" charset="0"/>
                <a:cs typeface="Verdana" pitchFamily="34" charset="0"/>
              </a:rPr>
              <a:t>mining</a:t>
            </a:r>
            <a:r>
              <a:rPr lang="ru-RU" sz="1400" kern="0" dirty="0">
                <a:latin typeface="Verdana" pitchFamily="34" charset="0"/>
                <a:ea typeface="Verdana" pitchFamily="34" charset="0"/>
                <a:cs typeface="Verdana" pitchFamily="34" charset="0"/>
              </a:rPr>
              <a:t>, </a:t>
            </a:r>
            <a:r>
              <a:rPr lang="ru-RU" sz="1400" kern="0" dirty="0" err="1">
                <a:latin typeface="Verdana" pitchFamily="34" charset="0"/>
                <a:ea typeface="Verdana" pitchFamily="34" charset="0"/>
                <a:cs typeface="Verdana" pitchFamily="34" charset="0"/>
              </a:rPr>
              <a:t>скоринговые</a:t>
            </a:r>
            <a:r>
              <a:rPr lang="ru-RU" sz="1400" kern="0" dirty="0">
                <a:latin typeface="Verdana" pitchFamily="34" charset="0"/>
                <a:ea typeface="Verdana" pitchFamily="34" charset="0"/>
                <a:cs typeface="Verdana" pitchFamily="34" charset="0"/>
              </a:rPr>
              <a:t> модели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распознавание образов, нелинейные метрики, вероятностное прогнозирование, стохастические процессы</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модели остаточного дохода</a:t>
            </a:r>
          </a:p>
          <a:p>
            <a:pPr marL="342900" indent="-342900">
              <a:lnSpc>
                <a:spcPct val="150000"/>
              </a:lnSpc>
              <a:spcBef>
                <a:spcPct val="20000"/>
              </a:spcBef>
              <a:buClr>
                <a:srgbClr val="B2C2BC"/>
              </a:buClr>
              <a:buSzPct val="76000"/>
              <a:buFont typeface="Wingdings" pitchFamily="2" charset="2"/>
              <a:buChar char="§"/>
              <a:defRPr/>
            </a:pPr>
            <a:r>
              <a:rPr lang="ru-RU" sz="1400" kern="0" dirty="0" err="1">
                <a:latin typeface="Verdana" pitchFamily="34" charset="0"/>
                <a:ea typeface="Verdana" pitchFamily="34" charset="0"/>
                <a:cs typeface="Verdana" pitchFamily="34" charset="0"/>
              </a:rPr>
              <a:t>on-line</a:t>
            </a:r>
            <a:r>
              <a:rPr lang="ru-RU" sz="1400" kern="0" dirty="0">
                <a:latin typeface="Verdana" pitchFamily="34" charset="0"/>
                <a:ea typeface="Verdana" pitchFamily="34" charset="0"/>
                <a:cs typeface="Verdana" pitchFamily="34" charset="0"/>
              </a:rPr>
              <a:t> данные, API, теория формальных грамматик и компьютерная лингвистика</a:t>
            </a:r>
          </a:p>
        </p:txBody>
      </p:sp>
    </p:spTree>
    <p:extLst>
      <p:ext uri="{BB962C8B-B14F-4D97-AF65-F5344CB8AC3E}">
        <p14:creationId xmlns:p14="http://schemas.microsoft.com/office/powerpoint/2010/main" val="1642034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62</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Блокчейн</a:t>
            </a:r>
            <a:r>
              <a:rPr lang="ru-RU" sz="1600" dirty="0">
                <a:latin typeface="Verdana" pitchFamily="34" charset="0"/>
                <a:ea typeface="Verdana" pitchFamily="34" charset="0"/>
                <a:cs typeface="Verdana" pitchFamily="34" charset="0"/>
              </a:rPr>
              <a:t> и </a:t>
            </a:r>
            <a:r>
              <a:rPr lang="ru-RU" sz="1600" dirty="0" err="1">
                <a:latin typeface="Verdana" pitchFamily="34" charset="0"/>
                <a:ea typeface="Verdana" pitchFamily="34" charset="0"/>
                <a:cs typeface="Verdana" pitchFamily="34" charset="0"/>
              </a:rPr>
              <a:t>криптовалюты</a:t>
            </a:r>
            <a:endParaRPr lang="ru-RU" sz="1600" dirty="0">
              <a:latin typeface="Verdana" pitchFamily="34" charset="0"/>
              <a:ea typeface="Verdana" pitchFamily="34" charset="0"/>
              <a:cs typeface="Verdana" pitchFamily="34" charset="0"/>
            </a:endParaRP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2843855"/>
          </a:xfrm>
          <a:prstGeom prst="rect">
            <a:avLst/>
          </a:prstGeom>
          <a:noFill/>
        </p:spPr>
        <p:txBody>
          <a:bodyPr wrap="square" rtlCol="0">
            <a:spAutoFit/>
          </a:bodyPr>
          <a:lstStyle/>
          <a:p>
            <a:r>
              <a:rPr lang="ru-RU" dirty="0"/>
              <a:t>Основные преимущества технологии:</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радикальное снижение транзакционных издержек,</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децентрализация, распределенные методы разработки, </a:t>
            </a:r>
            <a:r>
              <a:rPr lang="en-US" sz="1400" kern="0" dirty="0">
                <a:latin typeface="Verdana" pitchFamily="34" charset="0"/>
                <a:ea typeface="Verdana" pitchFamily="34" charset="0"/>
                <a:cs typeface="Verdana" pitchFamily="34" charset="0"/>
              </a:rPr>
              <a:t>agile, </a:t>
            </a:r>
            <a:r>
              <a:rPr lang="ru-RU" sz="1400" kern="0" dirty="0" err="1">
                <a:latin typeface="Verdana" pitchFamily="34" charset="0"/>
                <a:ea typeface="Verdana" pitchFamily="34" charset="0"/>
                <a:cs typeface="Verdana" pitchFamily="34" charset="0"/>
              </a:rPr>
              <a:t>холакратия</a:t>
            </a:r>
            <a:r>
              <a:rPr lang="ru-RU" sz="1400" kern="0" dirty="0">
                <a:latin typeface="Verdana" pitchFamily="34" charset="0"/>
                <a:ea typeface="Verdana" pitchFamily="34" charset="0"/>
                <a:cs typeface="Verdana" pitchFamily="34" charset="0"/>
              </a:rPr>
              <a:t>,</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гарантия безопасности, невозможность взлома и недобросовестного поведения,</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умные контракты,</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простота и надежность </a:t>
            </a:r>
            <a:r>
              <a:rPr lang="ru-RU" sz="1400" kern="0" dirty="0" err="1">
                <a:latin typeface="Verdana" pitchFamily="34" charset="0"/>
                <a:ea typeface="Verdana" pitchFamily="34" charset="0"/>
                <a:cs typeface="Verdana" pitchFamily="34" charset="0"/>
              </a:rPr>
              <a:t>скоринговых</a:t>
            </a:r>
            <a:r>
              <a:rPr lang="ru-RU" sz="1400" kern="0" dirty="0">
                <a:latin typeface="Verdana" pitchFamily="34" charset="0"/>
                <a:ea typeface="Verdana" pitchFamily="34" charset="0"/>
                <a:cs typeface="Verdana" pitchFamily="34" charset="0"/>
              </a:rPr>
              <a:t> решений.</a:t>
            </a:r>
          </a:p>
          <a:p>
            <a:pPr marL="342900" indent="-342900">
              <a:lnSpc>
                <a:spcPct val="150000"/>
              </a:lnSpc>
              <a:spcBef>
                <a:spcPct val="20000"/>
              </a:spcBef>
              <a:buClr>
                <a:srgbClr val="B2C2BC"/>
              </a:buClr>
              <a:buSzPct val="76000"/>
              <a:buFont typeface="Wingdings" pitchFamily="2" charset="2"/>
              <a:buChar char="§"/>
              <a:defRPr/>
            </a:pPr>
            <a:endParaRPr lang="ru-RU" sz="14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90355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63</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Блокчейн</a:t>
            </a:r>
            <a:r>
              <a:rPr lang="ru-RU" sz="1600" dirty="0">
                <a:latin typeface="Verdana" pitchFamily="34" charset="0"/>
                <a:ea typeface="Verdana" pitchFamily="34" charset="0"/>
                <a:cs typeface="Verdana" pitchFamily="34" charset="0"/>
              </a:rPr>
              <a:t> и </a:t>
            </a:r>
            <a:r>
              <a:rPr lang="ru-RU" sz="1600" dirty="0" err="1">
                <a:latin typeface="Verdana" pitchFamily="34" charset="0"/>
                <a:ea typeface="Verdana" pitchFamily="34" charset="0"/>
                <a:cs typeface="Verdana" pitchFamily="34" charset="0"/>
              </a:rPr>
              <a:t>криптовалюты</a:t>
            </a:r>
            <a:endParaRPr lang="ru-RU" sz="1600" dirty="0">
              <a:latin typeface="Verdana" pitchFamily="34" charset="0"/>
              <a:ea typeface="Verdana" pitchFamily="34" charset="0"/>
              <a:cs typeface="Verdana" pitchFamily="34" charset="0"/>
            </a:endParaRP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3576364"/>
          </a:xfrm>
          <a:prstGeom prst="rect">
            <a:avLst/>
          </a:prstGeom>
          <a:noFill/>
        </p:spPr>
        <p:txBody>
          <a:bodyPr wrap="square" rtlCol="0">
            <a:spAutoFit/>
          </a:bodyPr>
          <a:lstStyle/>
          <a:p>
            <a:r>
              <a:rPr lang="ru-RU" dirty="0"/>
              <a:t>Обзор приложений:</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err="1">
                <a:latin typeface="Verdana" pitchFamily="34" charset="0"/>
                <a:ea typeface="Verdana" pitchFamily="34" charset="0"/>
                <a:cs typeface="Verdana" pitchFamily="34" charset="0"/>
              </a:rPr>
              <a:t>краудфайндинг</a:t>
            </a:r>
            <a:r>
              <a:rPr lang="ru-RU" sz="1400" kern="0" dirty="0">
                <a:latin typeface="Verdana" pitchFamily="34" charset="0"/>
                <a:ea typeface="Verdana" pitchFamily="34" charset="0"/>
                <a:cs typeface="Verdana" pitchFamily="34" charset="0"/>
              </a:rPr>
              <a:t> и </a:t>
            </a:r>
            <a:r>
              <a:rPr lang="ru-RU" sz="1400" kern="0" dirty="0" err="1">
                <a:latin typeface="Verdana" pitchFamily="34" charset="0"/>
                <a:ea typeface="Verdana" pitchFamily="34" charset="0"/>
                <a:cs typeface="Verdana" pitchFamily="34" charset="0"/>
              </a:rPr>
              <a:t>волонтерство</a:t>
            </a:r>
            <a:r>
              <a:rPr lang="ru-RU" sz="1400" kern="0" dirty="0">
                <a:latin typeface="Verdana" pitchFamily="34" charset="0"/>
                <a:ea typeface="Verdana" pitchFamily="34" charset="0"/>
                <a:cs typeface="Verdana" pitchFamily="34" charset="0"/>
              </a:rPr>
              <a:t>, франшизы,</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банкинг, </a:t>
            </a:r>
            <a:r>
              <a:rPr lang="en-US" sz="1400" kern="0" dirty="0">
                <a:latin typeface="Verdana" pitchFamily="34" charset="0"/>
                <a:ea typeface="Verdana" pitchFamily="34" charset="0"/>
                <a:cs typeface="Verdana" pitchFamily="34" charset="0"/>
              </a:rPr>
              <a:t>p2p </a:t>
            </a:r>
            <a:r>
              <a:rPr lang="ru-RU" sz="1400" kern="0" dirty="0">
                <a:latin typeface="Verdana" pitchFamily="34" charset="0"/>
                <a:ea typeface="Verdana" pitchFamily="34" charset="0"/>
                <a:cs typeface="Verdana" pitchFamily="34" charset="0"/>
              </a:rPr>
              <a:t>кредитование и страхование, инвестирование,</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цифровой нотариат, подтверждение личности, комплаенс,</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умные контракты, торговые площадки, электронные метки в реальном мире,</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интернет вещей,</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образование, здравоохранение, </a:t>
            </a:r>
            <a:r>
              <a:rPr lang="ru-RU" sz="1400" kern="0">
                <a:latin typeface="Verdana" pitchFamily="34" charset="0"/>
                <a:ea typeface="Verdana" pitchFamily="34" charset="0"/>
                <a:cs typeface="Verdana" pitchFamily="34" charset="0"/>
              </a:rPr>
              <a:t>сельское хозяйство.</a:t>
            </a:r>
            <a:endParaRPr lang="ru-RU" sz="1400" kern="0" dirty="0">
              <a:latin typeface="Verdana" pitchFamily="34" charset="0"/>
              <a:ea typeface="Verdana" pitchFamily="34" charset="0"/>
              <a:cs typeface="Verdana" pitchFamily="34" charset="0"/>
            </a:endParaRPr>
          </a:p>
          <a:p>
            <a:pPr>
              <a:lnSpc>
                <a:spcPct val="150000"/>
              </a:lnSpc>
              <a:spcBef>
                <a:spcPct val="20000"/>
              </a:spcBef>
              <a:buClr>
                <a:srgbClr val="B2C2BC"/>
              </a:buClr>
              <a:buSzPct val="76000"/>
              <a:defRPr/>
            </a:pPr>
            <a:endParaRPr lang="ru-RU" sz="1400" kern="0" dirty="0">
              <a:latin typeface="Verdana" pitchFamily="34" charset="0"/>
              <a:ea typeface="Verdana" pitchFamily="34" charset="0"/>
              <a:cs typeface="Verdana" pitchFamily="34" charset="0"/>
            </a:endParaRPr>
          </a:p>
          <a:p>
            <a:pPr marL="342900" indent="-342900">
              <a:lnSpc>
                <a:spcPct val="150000"/>
              </a:lnSpc>
              <a:spcBef>
                <a:spcPct val="20000"/>
              </a:spcBef>
              <a:buClr>
                <a:srgbClr val="B2C2BC"/>
              </a:buClr>
              <a:buSzPct val="76000"/>
              <a:buFont typeface="Wingdings" pitchFamily="2" charset="2"/>
              <a:buChar char="§"/>
              <a:defRPr/>
            </a:pPr>
            <a:endParaRPr lang="ru-RU" sz="14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8119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64</a:t>
            </a:fld>
            <a:endParaRPr lang="ru-RU" sz="1000">
              <a:latin typeface="Verdana" pitchFamily="34" charset="0"/>
            </a:endParaRPr>
          </a:p>
        </p:txBody>
      </p:sp>
      <p:sp>
        <p:nvSpPr>
          <p:cNvPr id="5" name="TextBox 4"/>
          <p:cNvSpPr txBox="1"/>
          <p:nvPr/>
        </p:nvSpPr>
        <p:spPr>
          <a:xfrm>
            <a:off x="1035819" y="1000108"/>
            <a:ext cx="7072362" cy="338554"/>
          </a:xfrm>
          <a:prstGeom prst="rect">
            <a:avLst/>
          </a:prstGeom>
          <a:noFill/>
        </p:spPr>
        <p:txBody>
          <a:bodyPr wrap="square" rtlCol="0">
            <a:spAutoFit/>
          </a:bodyPr>
          <a:lstStyle/>
          <a:p>
            <a:pPr algn="ctr"/>
            <a:r>
              <a:rPr lang="ru-RU" sz="1600" dirty="0" err="1">
                <a:latin typeface="Verdana" pitchFamily="34" charset="0"/>
                <a:ea typeface="Verdana" pitchFamily="34" charset="0"/>
                <a:cs typeface="Verdana" pitchFamily="34" charset="0"/>
              </a:rPr>
              <a:t>Кастомизированные</a:t>
            </a:r>
            <a:r>
              <a:rPr lang="ru-RU" sz="1600" dirty="0">
                <a:latin typeface="Verdana" pitchFamily="34" charset="0"/>
                <a:ea typeface="Verdana" pitchFamily="34" charset="0"/>
                <a:cs typeface="Verdana" pitchFamily="34" charset="0"/>
              </a:rPr>
              <a:t> решения и </a:t>
            </a:r>
            <a:r>
              <a:rPr lang="ru-RU" sz="1600" dirty="0" err="1">
                <a:latin typeface="Verdana" pitchFamily="34" charset="0"/>
                <a:ea typeface="Verdana" pitchFamily="34" charset="0"/>
                <a:cs typeface="Verdana" pitchFamily="34" charset="0"/>
              </a:rPr>
              <a:t>финтех</a:t>
            </a:r>
            <a:endParaRPr lang="ru-RU" sz="1600" dirty="0">
              <a:latin typeface="Verdana" pitchFamily="34" charset="0"/>
              <a:ea typeface="Verdana" pitchFamily="34" charset="0"/>
              <a:cs typeface="Verdana" pitchFamily="34" charset="0"/>
            </a:endParaRP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95537" y="1700808"/>
            <a:ext cx="8424936" cy="2843855"/>
          </a:xfrm>
          <a:prstGeom prst="rect">
            <a:avLst/>
          </a:prstGeom>
          <a:noFill/>
        </p:spPr>
        <p:txBody>
          <a:bodyPr wrap="square" rtlCol="0">
            <a:spAutoFit/>
          </a:bodyPr>
          <a:lstStyle/>
          <a:p>
            <a:r>
              <a:rPr lang="ru-RU" dirty="0"/>
              <a:t>Вызовы:</a:t>
            </a:r>
          </a:p>
          <a:p>
            <a:endParaRPr lang="ru-RU" dirty="0"/>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образование и компетенции,</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семантический анализ русскоязычных текстов,</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a:t>
            </a:r>
            <a:r>
              <a:rPr lang="ru-RU" sz="1400" kern="0" dirty="0" err="1">
                <a:latin typeface="Verdana" pitchFamily="34" charset="0"/>
                <a:ea typeface="Verdana" pitchFamily="34" charset="0"/>
                <a:cs typeface="Verdana" pitchFamily="34" charset="0"/>
              </a:rPr>
              <a:t>стартапы</a:t>
            </a:r>
            <a:r>
              <a:rPr lang="ru-RU" sz="1400" kern="0" dirty="0">
                <a:latin typeface="Verdana" pitchFamily="34" charset="0"/>
                <a:ea typeface="Verdana" pitchFamily="34" charset="0"/>
                <a:cs typeface="Verdana" pitchFamily="34" charset="0"/>
              </a:rPr>
              <a:t>, франчайзинг, малый бизнес,</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излишняя «защита персональных данных»,</a:t>
            </a:r>
          </a:p>
          <a:p>
            <a:pPr marL="342900" indent="-342900">
              <a:lnSpc>
                <a:spcPct val="150000"/>
              </a:lnSpc>
              <a:spcBef>
                <a:spcPct val="20000"/>
              </a:spcBef>
              <a:buClr>
                <a:srgbClr val="B2C2BC"/>
              </a:buClr>
              <a:buSzPct val="76000"/>
              <a:buFont typeface="Wingdings" pitchFamily="2" charset="2"/>
              <a:buChar char="§"/>
              <a:defRPr/>
            </a:pPr>
            <a:r>
              <a:rPr lang="ru-RU" sz="1400" kern="0" dirty="0">
                <a:latin typeface="Verdana" pitchFamily="34" charset="0"/>
                <a:ea typeface="Verdana" pitchFamily="34" charset="0"/>
                <a:cs typeface="Verdana" pitchFamily="34" charset="0"/>
              </a:rPr>
              <a:t> криминализация важных элементов </a:t>
            </a:r>
            <a:r>
              <a:rPr lang="ru-RU" sz="1400" kern="0" dirty="0" err="1">
                <a:latin typeface="Verdana" pitchFamily="34" charset="0"/>
                <a:ea typeface="Verdana" pitchFamily="34" charset="0"/>
                <a:cs typeface="Verdana" pitchFamily="34" charset="0"/>
              </a:rPr>
              <a:t>финтеха</a:t>
            </a:r>
            <a:r>
              <a:rPr lang="ru-RU" sz="1400" kern="0" dirty="0">
                <a:latin typeface="Verdana" pitchFamily="34" charset="0"/>
                <a:ea typeface="Verdana" pitchFamily="34" charset="0"/>
                <a:cs typeface="Verdana" pitchFamily="34" charset="0"/>
              </a:rPr>
              <a:t>.</a:t>
            </a:r>
          </a:p>
          <a:p>
            <a:pPr marL="342900" indent="-342900">
              <a:lnSpc>
                <a:spcPct val="150000"/>
              </a:lnSpc>
              <a:spcBef>
                <a:spcPct val="20000"/>
              </a:spcBef>
              <a:buClr>
                <a:srgbClr val="B2C2BC"/>
              </a:buClr>
              <a:buSzPct val="76000"/>
              <a:buFont typeface="Wingdings" pitchFamily="2" charset="2"/>
              <a:buChar char="§"/>
              <a:defRPr/>
            </a:pPr>
            <a:endParaRPr lang="ru-RU" sz="14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87706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7" name="Подзаголовок 2"/>
          <p:cNvSpPr txBox="1">
            <a:spLocks/>
          </p:cNvSpPr>
          <p:nvPr/>
        </p:nvSpPr>
        <p:spPr bwMode="auto">
          <a:xfrm>
            <a:off x="1285875" y="3357563"/>
            <a:ext cx="6357938" cy="1928812"/>
          </a:xfrm>
          <a:prstGeom prst="rect">
            <a:avLst/>
          </a:prstGeom>
          <a:noFill/>
          <a:ln w="9525">
            <a:noFill/>
            <a:miter lim="800000"/>
            <a:headEnd/>
            <a:tailEnd/>
          </a:ln>
        </p:spPr>
        <p:txBody>
          <a:bodyPr/>
          <a:lstStyle/>
          <a:p>
            <a:pPr>
              <a:spcBef>
                <a:spcPts val="600"/>
              </a:spcBef>
              <a:buClr>
                <a:schemeClr val="accent1"/>
              </a:buClr>
              <a:buSzPct val="76000"/>
            </a:pPr>
            <a:endParaRPr lang="ru-RU" sz="2000">
              <a:latin typeface="Calibri" pitchFamily="34" charset="0"/>
            </a:endParaRPr>
          </a:p>
        </p:txBody>
      </p:sp>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65</a:t>
            </a:fld>
            <a:endParaRPr lang="ru-RU" sz="1000">
              <a:latin typeface="Verdana" pitchFamily="34" charset="0"/>
            </a:endParaRPr>
          </a:p>
        </p:txBody>
      </p:sp>
      <p:sp>
        <p:nvSpPr>
          <p:cNvPr id="5" name="TextBox 4"/>
          <p:cNvSpPr txBox="1"/>
          <p:nvPr/>
        </p:nvSpPr>
        <p:spPr>
          <a:xfrm>
            <a:off x="2714612" y="2786058"/>
            <a:ext cx="3429024" cy="430887"/>
          </a:xfrm>
          <a:prstGeom prst="rect">
            <a:avLst/>
          </a:prstGeom>
          <a:noFill/>
        </p:spPr>
        <p:txBody>
          <a:bodyPr wrap="square" rtlCol="0">
            <a:spAutoFit/>
          </a:bodyPr>
          <a:lstStyle/>
          <a:p>
            <a:pPr algn="ctr"/>
            <a:r>
              <a:rPr lang="ru-RU" sz="2200" dirty="0">
                <a:latin typeface="Verdana" pitchFamily="34" charset="0"/>
                <a:ea typeface="Verdana" pitchFamily="34" charset="0"/>
                <a:cs typeface="Verdana" pitchFamily="34" charset="0"/>
              </a:rPr>
              <a:t>Спасибо за внимание!</a:t>
            </a:r>
          </a:p>
        </p:txBody>
      </p:sp>
      <p:sp>
        <p:nvSpPr>
          <p:cNvPr id="6" name="Прямоугольник 5"/>
          <p:cNvSpPr/>
          <p:nvPr/>
        </p:nvSpPr>
        <p:spPr>
          <a:xfrm>
            <a:off x="1000100" y="3357562"/>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0"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7</a:t>
            </a:fld>
            <a:endParaRPr lang="ru-RU" sz="1000">
              <a:latin typeface="Verdana" pitchFamily="34" charset="0"/>
            </a:endParaRPr>
          </a:p>
        </p:txBody>
      </p:sp>
      <p:sp>
        <p:nvSpPr>
          <p:cNvPr id="5" name="TextBox 4"/>
          <p:cNvSpPr txBox="1"/>
          <p:nvPr/>
        </p:nvSpPr>
        <p:spPr>
          <a:xfrm>
            <a:off x="714348" y="1000108"/>
            <a:ext cx="7890100"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Преимущества адвалорного налогообложения фиксированных активов:</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428728" y="1857364"/>
            <a:ext cx="6357982" cy="3434786"/>
          </a:xfrm>
          <a:prstGeom prst="rect">
            <a:avLst/>
          </a:prstGeom>
          <a:noFill/>
        </p:spPr>
        <p:txBody>
          <a:bodyPr wrap="square" rtlCol="0">
            <a:spAutoFit/>
          </a:bodyPr>
          <a:lstStyle/>
          <a:p>
            <a:pPr algn="just"/>
            <a:r>
              <a:rPr lang="ru-RU" sz="1200" dirty="0"/>
              <a:t> </a:t>
            </a: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стимулирование малого бизнеса,</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стимулирование инновационного развития,</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повышение эффективности использования недвижимости и земли,</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противодействие их использованию в качестве инвестиционного актива,</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создание инструмента социальной справедливости.</a:t>
            </a: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200" dirty="0"/>
          </a:p>
        </p:txBody>
      </p:sp>
    </p:spTree>
    <p:extLst>
      <p:ext uri="{BB962C8B-B14F-4D97-AF65-F5344CB8AC3E}">
        <p14:creationId xmlns:p14="http://schemas.microsoft.com/office/powerpoint/2010/main" val="35360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8</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Требования международных стандартов</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85786" y="1628800"/>
            <a:ext cx="7746654" cy="584775"/>
          </a:xfrm>
          <a:prstGeom prst="rect">
            <a:avLst/>
          </a:prstGeom>
        </p:spPr>
        <p:txBody>
          <a:bodyPr wrap="square">
            <a:spAutoFit/>
          </a:bodyPr>
          <a:lstStyle/>
          <a:p>
            <a:r>
              <a:rPr lang="en-US" sz="1600" b="1" dirty="0">
                <a:latin typeface="Calibri" panose="020F0502020204030204" pitchFamily="34" charset="0"/>
              </a:rPr>
              <a:t>Standard on Automated</a:t>
            </a:r>
          </a:p>
          <a:p>
            <a:r>
              <a:rPr lang="en-US" sz="1600" b="1" dirty="0">
                <a:latin typeface="Calibri" panose="020F0502020204030204" pitchFamily="34" charset="0"/>
              </a:rPr>
              <a:t>Valuation Models (AVMs)</a:t>
            </a:r>
            <a:r>
              <a:rPr lang="ru-RU" sz="1600" b="1" dirty="0">
                <a:latin typeface="Calibri" panose="020F0502020204030204" pitchFamily="34" charset="0"/>
              </a:rPr>
              <a:t> </a:t>
            </a:r>
            <a:r>
              <a:rPr lang="en-US" sz="1600" b="1" dirty="0">
                <a:latin typeface="Calibri" panose="020F0502020204030204" pitchFamily="34" charset="0"/>
              </a:rPr>
              <a:t>by International Association of Assessing Officers</a:t>
            </a:r>
            <a:endParaRPr lang="ru-RU" sz="1600" b="1" dirty="0">
              <a:latin typeface="Calibri" panose="020F0502020204030204" pitchFamily="34" charset="0"/>
            </a:endParaRPr>
          </a:p>
        </p:txBody>
      </p:sp>
      <p:sp>
        <p:nvSpPr>
          <p:cNvPr id="4" name="Прямоугольник 3"/>
          <p:cNvSpPr/>
          <p:nvPr/>
        </p:nvSpPr>
        <p:spPr>
          <a:xfrm>
            <a:off x="899592" y="2275131"/>
            <a:ext cx="7128792" cy="1569660"/>
          </a:xfrm>
          <a:prstGeom prst="rect">
            <a:avLst/>
          </a:prstGeom>
        </p:spPr>
        <p:txBody>
          <a:bodyPr wrap="square">
            <a:spAutoFit/>
          </a:bodyPr>
          <a:lstStyle/>
          <a:p>
            <a:r>
              <a:rPr lang="en-US" sz="1200" dirty="0">
                <a:latin typeface="Calibri" panose="020F0502020204030204" pitchFamily="34" charset="0"/>
              </a:rPr>
              <a:t>2.3.3 Data Management and Quality Analysis</a:t>
            </a:r>
          </a:p>
          <a:p>
            <a:r>
              <a:rPr lang="en-US" sz="1200" dirty="0">
                <a:latin typeface="Calibri" panose="020F0502020204030204" pitchFamily="34" charset="0"/>
              </a:rPr>
              <a:t>The reliability of any appraisal depends on accurate data. Appraisal data fall into two general categories: property data and market data. Property data relate to location, land characteristics, and building features. Market data include sales, income, and cost information. Asking prices and independent appraisals can sometimes be used to supplement sparse sales data.</a:t>
            </a:r>
          </a:p>
          <a:p>
            <a:r>
              <a:rPr lang="en-US" sz="1200" dirty="0">
                <a:solidFill>
                  <a:srgbClr val="FF0000"/>
                </a:solidFill>
                <a:latin typeface="Calibri" panose="020F0502020204030204" pitchFamily="34" charset="0"/>
              </a:rPr>
              <a:t>Computerized statistical tools used to develop AVMs afford the opportunity to screen data for missing or </a:t>
            </a:r>
            <a:r>
              <a:rPr lang="en-US" sz="1200" dirty="0" err="1">
                <a:solidFill>
                  <a:srgbClr val="FF0000"/>
                </a:solidFill>
                <a:latin typeface="Calibri" panose="020F0502020204030204" pitchFamily="34" charset="0"/>
              </a:rPr>
              <a:t>outof</a:t>
            </a:r>
            <a:r>
              <a:rPr lang="en-US" sz="1200" dirty="0">
                <a:solidFill>
                  <a:srgbClr val="FF0000"/>
                </a:solidFill>
                <a:latin typeface="Calibri" panose="020F0502020204030204" pitchFamily="34" charset="0"/>
              </a:rPr>
              <a:t>-</a:t>
            </a:r>
          </a:p>
          <a:p>
            <a:r>
              <a:rPr lang="en-US" sz="1200" dirty="0">
                <a:solidFill>
                  <a:srgbClr val="FF0000"/>
                </a:solidFill>
                <a:latin typeface="Calibri" panose="020F0502020204030204" pitchFamily="34" charset="0"/>
              </a:rPr>
              <a:t>range occurrences and inconsistencies; examples include homes with more than two fireplaces or a </a:t>
            </a:r>
            <a:r>
              <a:rPr lang="en-US" sz="1200" dirty="0" err="1">
                <a:solidFill>
                  <a:srgbClr val="FF0000"/>
                </a:solidFill>
                <a:latin typeface="Calibri" panose="020F0502020204030204" pitchFamily="34" charset="0"/>
              </a:rPr>
              <a:t>bilevel</a:t>
            </a:r>
            <a:endParaRPr lang="en-US" sz="1200" dirty="0">
              <a:solidFill>
                <a:srgbClr val="FF0000"/>
              </a:solidFill>
              <a:latin typeface="Calibri" panose="020F0502020204030204" pitchFamily="34" charset="0"/>
            </a:endParaRPr>
          </a:p>
          <a:p>
            <a:r>
              <a:rPr lang="en-US" sz="1200" dirty="0">
                <a:solidFill>
                  <a:srgbClr val="FF0000"/>
                </a:solidFill>
                <a:latin typeface="Calibri" panose="020F0502020204030204" pitchFamily="34" charset="0"/>
              </a:rPr>
              <a:t>home with no listed lower level living area.</a:t>
            </a:r>
            <a:endParaRPr lang="ru-RU" sz="1200" dirty="0">
              <a:solidFill>
                <a:srgbClr val="FF0000"/>
              </a:solidFill>
              <a:latin typeface="Calibri" panose="020F0502020204030204" pitchFamily="34" charset="0"/>
            </a:endParaRPr>
          </a:p>
        </p:txBody>
      </p:sp>
      <p:sp>
        <p:nvSpPr>
          <p:cNvPr id="6" name="Прямоугольник 5"/>
          <p:cNvSpPr/>
          <p:nvPr/>
        </p:nvSpPr>
        <p:spPr>
          <a:xfrm>
            <a:off x="930087" y="4653136"/>
            <a:ext cx="7458052" cy="738664"/>
          </a:xfrm>
          <a:prstGeom prst="rect">
            <a:avLst/>
          </a:prstGeom>
        </p:spPr>
        <p:txBody>
          <a:bodyPr wrap="square">
            <a:spAutoFit/>
          </a:bodyPr>
          <a:lstStyle/>
          <a:p>
            <a:r>
              <a:rPr lang="en-US" sz="1200" b="1" dirty="0">
                <a:latin typeface="Calibri" panose="020F0502020204030204" pitchFamily="34" charset="0"/>
              </a:rPr>
              <a:t>Homogeneous</a:t>
            </a:r>
            <a:r>
              <a:rPr lang="ru-RU" sz="1200" dirty="0">
                <a:latin typeface="Calibri" panose="020F0502020204030204" pitchFamily="34" charset="0"/>
              </a:rPr>
              <a:t> - </a:t>
            </a:r>
            <a:r>
              <a:rPr lang="en-US" sz="1200" dirty="0">
                <a:latin typeface="Calibri" panose="020F0502020204030204" pitchFamily="34" charset="0"/>
              </a:rPr>
              <a:t>Possessing the quality of being alike in nature and therefore comparable with respect to the</a:t>
            </a:r>
          </a:p>
          <a:p>
            <a:r>
              <a:rPr lang="en-US" sz="1200" dirty="0">
                <a:latin typeface="Calibri" panose="020F0502020204030204" pitchFamily="34" charset="0"/>
              </a:rPr>
              <a:t>parts or elements; said of data if two or more sets of data seem drawn from the same population; also said of data if the data are of the same type (that is, if counts, ranks, and measures are not all mixed together)</a:t>
            </a:r>
            <a:r>
              <a:rPr lang="en-US" dirty="0">
                <a:latin typeface="Calibri" panose="020F0502020204030204" pitchFamily="34" charset="0"/>
              </a:rPr>
              <a:t>.</a:t>
            </a:r>
            <a:endParaRPr lang="ru-RU" dirty="0">
              <a:latin typeface="Calibri" panose="020F0502020204030204" pitchFamily="34" charset="0"/>
            </a:endParaRPr>
          </a:p>
        </p:txBody>
      </p:sp>
      <p:sp>
        <p:nvSpPr>
          <p:cNvPr id="7" name="Прямоугольник 6"/>
          <p:cNvSpPr/>
          <p:nvPr/>
        </p:nvSpPr>
        <p:spPr>
          <a:xfrm>
            <a:off x="965948" y="3933056"/>
            <a:ext cx="7386329" cy="646331"/>
          </a:xfrm>
          <a:prstGeom prst="rect">
            <a:avLst/>
          </a:prstGeom>
        </p:spPr>
        <p:txBody>
          <a:bodyPr wrap="square">
            <a:spAutoFit/>
          </a:bodyPr>
          <a:lstStyle/>
          <a:p>
            <a:r>
              <a:rPr lang="en-US" sz="1200" b="1" dirty="0">
                <a:latin typeface="Calibri" panose="020F0502020204030204" pitchFamily="34" charset="0"/>
              </a:rPr>
              <a:t>Cluster Analysis</a:t>
            </a:r>
            <a:r>
              <a:rPr lang="en-US" sz="1200" dirty="0">
                <a:latin typeface="Calibri" panose="020F0502020204030204" pitchFamily="34" charset="0"/>
              </a:rPr>
              <a:t> - A statistical technique for grouping cases (for example, properties) based on specified variables</a:t>
            </a:r>
          </a:p>
          <a:p>
            <a:r>
              <a:rPr lang="en-US" sz="1200" dirty="0">
                <a:latin typeface="Calibri" panose="020F0502020204030204" pitchFamily="34" charset="0"/>
              </a:rPr>
              <a:t>such as size, age, and construction quality. The objective of cluster analysis is to generate groupings that are</a:t>
            </a:r>
          </a:p>
          <a:p>
            <a:r>
              <a:rPr lang="en-US" sz="1200" dirty="0">
                <a:latin typeface="Calibri" panose="020F0502020204030204" pitchFamily="34" charset="0"/>
              </a:rPr>
              <a:t>internally homogeneous and highly different from one another. Various cluster algorithms can be employed.</a:t>
            </a:r>
            <a:endParaRPr lang="ru-RU" sz="1200" dirty="0">
              <a:latin typeface="Calibri" panose="020F0502020204030204" pitchFamily="34" charset="0"/>
            </a:endParaRPr>
          </a:p>
        </p:txBody>
      </p:sp>
    </p:spTree>
    <p:extLst>
      <p:ext uri="{BB962C8B-B14F-4D97-AF65-F5344CB8AC3E}">
        <p14:creationId xmlns:p14="http://schemas.microsoft.com/office/powerpoint/2010/main" val="194085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Содержимое 3" descr="IUS_presentation_back.jpg"/>
          <p:cNvPicPr>
            <a:picLocks noGrp="1" noChangeAspect="1"/>
          </p:cNvPicPr>
          <p:nvPr>
            <p:ph sz="quarter" idx="1"/>
          </p:nvPr>
        </p:nvPicPr>
        <p:blipFill>
          <a:blip r:embed="rId3" cstate="print"/>
          <a:srcRect/>
          <a:stretch>
            <a:fillRect/>
          </a:stretch>
        </p:blipFill>
        <p:spPr>
          <a:xfrm>
            <a:off x="-535" y="0"/>
            <a:ext cx="9144000" cy="6858000"/>
          </a:xfrm>
        </p:spPr>
      </p:pic>
      <p:sp>
        <p:nvSpPr>
          <p:cNvPr id="47109" name="Номер слайда 4"/>
          <p:cNvSpPr>
            <a:spLocks noGrp="1"/>
          </p:cNvSpPr>
          <p:nvPr>
            <p:ph type="sldNum" sz="quarter" idx="12"/>
          </p:nvPr>
        </p:nvSpPr>
        <p:spPr bwMode="auto">
          <a:xfrm>
            <a:off x="6715125" y="6215063"/>
            <a:ext cx="1981200" cy="365125"/>
          </a:xfrm>
          <a:ln>
            <a:miter lim="800000"/>
            <a:headEnd/>
            <a:tailEnd/>
          </a:ln>
        </p:spPr>
        <p:txBody>
          <a:bodyPr wrap="square" lIns="91440" tIns="45720" rIns="91440" bIns="45720" numCol="1" anchor="t" anchorCtr="0" compatLnSpc="1">
            <a:prstTxWarp prst="textNoShape">
              <a:avLst/>
            </a:prstTxWarp>
          </a:bodyPr>
          <a:lstStyle/>
          <a:p>
            <a:pPr algn="r" fontAlgn="base">
              <a:spcBef>
                <a:spcPct val="0"/>
              </a:spcBef>
              <a:spcAft>
                <a:spcPct val="0"/>
              </a:spcAft>
              <a:defRPr/>
            </a:pPr>
            <a:fld id="{A96AE824-6166-4FC8-A844-66F09D09BB03}" type="slidenum">
              <a:rPr lang="ru-RU" sz="1000" smtClean="0">
                <a:latin typeface="Verdana" pitchFamily="34" charset="0"/>
              </a:rPr>
              <a:pPr algn="r" fontAlgn="base">
                <a:spcBef>
                  <a:spcPct val="0"/>
                </a:spcBef>
                <a:spcAft>
                  <a:spcPct val="0"/>
                </a:spcAft>
                <a:defRPr/>
              </a:pPr>
              <a:t>9</a:t>
            </a:fld>
            <a:endParaRPr lang="ru-RU" sz="1000">
              <a:latin typeface="Verdana" pitchFamily="34" charset="0"/>
            </a:endParaRPr>
          </a:p>
        </p:txBody>
      </p:sp>
      <p:sp>
        <p:nvSpPr>
          <p:cNvPr id="5" name="TextBox 4"/>
          <p:cNvSpPr txBox="1"/>
          <p:nvPr/>
        </p:nvSpPr>
        <p:spPr>
          <a:xfrm>
            <a:off x="714348" y="1000108"/>
            <a:ext cx="7072362" cy="338554"/>
          </a:xfrm>
          <a:prstGeom prst="rect">
            <a:avLst/>
          </a:prstGeom>
          <a:noFill/>
        </p:spPr>
        <p:txBody>
          <a:bodyPr wrap="square" rtlCol="0">
            <a:spAutoFit/>
          </a:bodyPr>
          <a:lstStyle/>
          <a:p>
            <a:pPr algn="ctr"/>
            <a:r>
              <a:rPr lang="ru-RU" sz="1600" i="1" dirty="0">
                <a:latin typeface="Verdana" pitchFamily="34" charset="0"/>
                <a:ea typeface="Verdana" pitchFamily="34" charset="0"/>
                <a:cs typeface="Verdana" pitchFamily="34" charset="0"/>
              </a:rPr>
              <a:t>Этапы верификации</a:t>
            </a:r>
          </a:p>
        </p:txBody>
      </p:sp>
      <p:sp>
        <p:nvSpPr>
          <p:cNvPr id="18" name="Прямоугольник 17"/>
          <p:cNvSpPr/>
          <p:nvPr/>
        </p:nvSpPr>
        <p:spPr>
          <a:xfrm>
            <a:off x="785786" y="1357298"/>
            <a:ext cx="71438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419848" y="1380157"/>
            <a:ext cx="6357982" cy="4985980"/>
          </a:xfrm>
          <a:prstGeom prst="rect">
            <a:avLst/>
          </a:prstGeom>
          <a:noFill/>
        </p:spPr>
        <p:txBody>
          <a:bodyPr wrap="square" rtlCol="0">
            <a:spAutoFit/>
          </a:bodyPr>
          <a:lstStyle/>
          <a:p>
            <a:pPr algn="just"/>
            <a:r>
              <a:rPr lang="ru-RU" sz="1200" dirty="0"/>
              <a:t> </a:t>
            </a: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составление и анализ дескриптивной статистики,</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анализ и отсеивание выбросов,</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составление частотного словаря,</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обработка регулярных выражений,</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кластеризация объектов статистическими методами,</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построение экспертной системы на решающих правилах,</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заполнение пропущенных числовых значений с помощью алгоритма, основанного на методе максимального правдоподобия,</a:t>
            </a:r>
          </a:p>
          <a:p>
            <a:pPr marL="342900" indent="-342900">
              <a:spcBef>
                <a:spcPct val="20000"/>
              </a:spcBef>
              <a:buClr>
                <a:srgbClr val="B2C2BC"/>
              </a:buClr>
              <a:buFont typeface="Wingdings" pitchFamily="2" charset="2"/>
              <a:buChar char="§"/>
              <a:defRPr/>
            </a:pPr>
            <a:endParaRPr lang="ru-RU" sz="1400" kern="0" dirty="0">
              <a:latin typeface="Verdana" pitchFamily="34" charset="0"/>
              <a:ea typeface="Verdana" pitchFamily="34" charset="0"/>
              <a:cs typeface="Verdana" pitchFamily="34" charset="0"/>
            </a:endParaRPr>
          </a:p>
          <a:p>
            <a:pPr marL="342900" indent="-342900">
              <a:spcBef>
                <a:spcPct val="20000"/>
              </a:spcBef>
              <a:buClr>
                <a:srgbClr val="B2C2BC"/>
              </a:buClr>
              <a:buFont typeface="Wingdings" pitchFamily="2" charset="2"/>
              <a:buChar char="§"/>
              <a:defRPr/>
            </a:pPr>
            <a:r>
              <a:rPr lang="ru-RU" sz="1400" kern="0" dirty="0">
                <a:latin typeface="Verdana" pitchFamily="34" charset="0"/>
                <a:ea typeface="Verdana" pitchFamily="34" charset="0"/>
                <a:cs typeface="Verdana" pitchFamily="34" charset="0"/>
              </a:rPr>
              <a:t>тестирование полученных результатов.</a:t>
            </a:r>
          </a:p>
          <a:p>
            <a:pPr algn="just">
              <a:buFont typeface="Arial" pitchFamily="34" charset="0"/>
              <a:buChar char="•"/>
            </a:pPr>
            <a:endParaRPr lang="ru-RU" sz="1400" dirty="0">
              <a:latin typeface="Verdana" pitchFamily="34" charset="0"/>
              <a:ea typeface="Verdana" pitchFamily="34" charset="0"/>
              <a:cs typeface="Verdana" pitchFamily="34" charset="0"/>
            </a:endParaRPr>
          </a:p>
          <a:p>
            <a:pPr algn="just"/>
            <a:endParaRPr lang="ru-RU" sz="1200" dirty="0"/>
          </a:p>
        </p:txBody>
      </p:sp>
    </p:spTree>
    <p:extLst>
      <p:ext uri="{BB962C8B-B14F-4D97-AF65-F5344CB8AC3E}">
        <p14:creationId xmlns:p14="http://schemas.microsoft.com/office/powerpoint/2010/main" val="2988694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Другое 2">
    <a:dk1>
      <a:sysClr val="windowText" lastClr="000000"/>
    </a:dk1>
    <a:lt1>
      <a:sysClr val="window" lastClr="FFFFFF"/>
    </a:lt1>
    <a:dk2>
      <a:srgbClr val="1F497D"/>
    </a:dk2>
    <a:lt2>
      <a:srgbClr val="EEECE1"/>
    </a:lt2>
    <a:accent1>
      <a:srgbClr val="666666"/>
    </a:accent1>
    <a:accent2>
      <a:srgbClr val="C0504D"/>
    </a:accent2>
    <a:accent3>
      <a:srgbClr val="9BBB59"/>
    </a:accent3>
    <a:accent4>
      <a:srgbClr val="8064A2"/>
    </a:accent4>
    <a:accent5>
      <a:srgbClr val="4BACC6"/>
    </a:accent5>
    <a:accent6>
      <a:srgbClr val="FF6600"/>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Другое 2">
    <a:dk1>
      <a:sysClr val="windowText" lastClr="000000"/>
    </a:dk1>
    <a:lt1>
      <a:sysClr val="window" lastClr="FFFFFF"/>
    </a:lt1>
    <a:dk2>
      <a:srgbClr val="1F497D"/>
    </a:dk2>
    <a:lt2>
      <a:srgbClr val="EEECE1"/>
    </a:lt2>
    <a:accent1>
      <a:srgbClr val="666666"/>
    </a:accent1>
    <a:accent2>
      <a:srgbClr val="C0504D"/>
    </a:accent2>
    <a:accent3>
      <a:srgbClr val="9BBB59"/>
    </a:accent3>
    <a:accent4>
      <a:srgbClr val="8064A2"/>
    </a:accent4>
    <a:accent5>
      <a:srgbClr val="4BACC6"/>
    </a:accent5>
    <a:accent6>
      <a:srgbClr val="FF6600"/>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5588</TotalTime>
  <Words>2966</Words>
  <Application>Microsoft Office PowerPoint</Application>
  <PresentationFormat>Экран (4:3)</PresentationFormat>
  <Paragraphs>694</Paragraphs>
  <Slides>65</Slides>
  <Notes>64</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65</vt:i4>
      </vt:variant>
    </vt:vector>
  </HeadingPairs>
  <TitlesOfParts>
    <vt:vector size="78" baseType="lpstr">
      <vt:lpstr>Arial</vt:lpstr>
      <vt:lpstr>Bookman Old Style</vt:lpstr>
      <vt:lpstr>Calibri</vt:lpstr>
      <vt:lpstr>Cambria</vt:lpstr>
      <vt:lpstr>Franklin Gothic Book</vt:lpstr>
      <vt:lpstr>Franklin Gothic Medium</vt:lpstr>
      <vt:lpstr>Gill Sans MT</vt:lpstr>
      <vt:lpstr>Myriad Pro Cond</vt:lpstr>
      <vt:lpstr>Times New Roman</vt:lpstr>
      <vt:lpstr>Verdana</vt:lpstr>
      <vt:lpstr>Wingdings</vt:lpstr>
      <vt:lpstr>Wingdings 3</vt:lpstr>
      <vt:lpstr>Начальная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Чем полезен индекс должной осмотрительности?</vt:lpstr>
      <vt:lpstr>Презентация PowerPoint</vt:lpstr>
      <vt:lpstr>Выработка критериев неблагонадежности </vt:lpstr>
      <vt:lpstr>Распределение значений индекса при ex-post тестировании </vt:lpstr>
      <vt:lpstr>Презентация PowerPoint</vt:lpstr>
      <vt:lpstr>Развитие Индекса должной осмотрительности</vt:lpstr>
      <vt:lpstr>Анализ структуры добросовестных/недобросовестных компаний</vt:lpstr>
      <vt:lpstr>Презентация PowerPoint</vt:lpstr>
      <vt:lpstr>ИДО не применим к следующим видам юридических лиц</vt:lpstr>
      <vt:lpstr>ИНДЕКС ФИНАНСОВОГО РИСКА</vt:lpstr>
      <vt:lpstr>Базовая выборка, с чего мы начали</vt:lpstr>
      <vt:lpstr>Презентация PowerPoint</vt:lpstr>
      <vt:lpstr>Предсказание банкротства – история и современность</vt:lpstr>
      <vt:lpstr>Презентация PowerPoint</vt:lpstr>
      <vt:lpstr>Основные коэффициенты для построения модели</vt:lpstr>
      <vt:lpstr>Результаты ex-post тестирования модели по данным 2013 года</vt:lpstr>
      <vt:lpstr>Результаты ex-post тестирования модели по данным 2014 года</vt:lpstr>
      <vt:lpstr>Результаты ex-post тестирования модели по данным о банкротах 2015 года</vt:lpstr>
      <vt:lpstr>Презентация PowerPoint</vt:lpstr>
      <vt:lpstr>Презентация PowerPoint</vt:lpstr>
      <vt:lpstr>ПОРТРЕТ КОМПАНИИ В СПАРКЕ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Kontora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Медведева Евгения Александровна</cp:lastModifiedBy>
  <cp:revision>377</cp:revision>
  <cp:lastPrinted>2011-03-22T15:22:24Z</cp:lastPrinted>
  <dcterms:created xsi:type="dcterms:W3CDTF">2009-03-28T15:14:18Z</dcterms:created>
  <dcterms:modified xsi:type="dcterms:W3CDTF">2017-06-26T07:42:43Z</dcterms:modified>
</cp:coreProperties>
</file>