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634" r:id="rId3"/>
    <p:sldId id="623" r:id="rId4"/>
    <p:sldId id="638" r:id="rId5"/>
    <p:sldId id="291" r:id="rId6"/>
    <p:sldId id="640" r:id="rId7"/>
    <p:sldId id="639" r:id="rId8"/>
    <p:sldId id="641" r:id="rId9"/>
    <p:sldId id="642" r:id="rId10"/>
    <p:sldId id="643" r:id="rId11"/>
    <p:sldId id="644" r:id="rId12"/>
    <p:sldId id="645" r:id="rId13"/>
    <p:sldId id="646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D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3"/>
    <p:restoredTop sz="94801"/>
  </p:normalViewPr>
  <p:slideViewPr>
    <p:cSldViewPr snapToGrid="0" snapToObjects="1">
      <p:cViewPr varScale="1">
        <p:scale>
          <a:sx n="111" d="100"/>
          <a:sy n="111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E66B-0410-6744-8563-36E6351D9EE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E474-BD7A-6C4B-91AE-6C0694137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3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1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8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03A7B-402B-ED43-86B6-4B35EC022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1A9BDA-A621-DF48-8AD0-457EA2FD4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A35A1A-5F42-6D4A-B94F-4C5AB836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006A5-C5EA-0E4C-AFBF-94736610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73229-C319-6E4B-A28F-6A50C9CD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52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EA011-ADB1-E843-8119-CBEB3DB1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89B749-25E3-6742-81C0-276C1B5B5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B9151-B468-3147-B8F8-400E17DE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DF791-9EF9-C240-958B-658BF4EC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AEAA9-0A98-8F47-AD0B-3F587FA3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6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10847-3531-4C45-B19F-6E1333B10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E36E7C-226C-B647-BA60-79D48A65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76620-0148-3347-B806-46706C7D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87EF7-DD8D-9348-A269-708642B4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10EA0-CD25-1747-B05C-187BF4E9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66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6769104" y="2565402"/>
            <a:ext cx="4703233" cy="863599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8" y="1123951"/>
            <a:ext cx="4703233" cy="2878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6218" y="1411818"/>
            <a:ext cx="4703233" cy="8657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t>29/11/21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19666" y="1123952"/>
            <a:ext cx="336551" cy="2878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dirty="0"/>
              <a:t>1.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1056218" y="2277534"/>
            <a:ext cx="4703233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1056218" y="2565402"/>
            <a:ext cx="4703233" cy="863599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719666" y="2277534"/>
            <a:ext cx="336551" cy="3222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2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1056218" y="3429000"/>
            <a:ext cx="4703233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1056218" y="3716867"/>
            <a:ext cx="4703233" cy="1151468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719666" y="3429001"/>
            <a:ext cx="336551" cy="3222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3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1056218" y="4580467"/>
            <a:ext cx="4703233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1056218" y="4868335"/>
            <a:ext cx="4703233" cy="865717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719666" y="4580467"/>
            <a:ext cx="336551" cy="3222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4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6769104" y="4580467"/>
            <a:ext cx="4703233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6769104" y="4868335"/>
            <a:ext cx="4703233" cy="865716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6432552" y="4580468"/>
            <a:ext cx="336551" cy="2878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8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6769104" y="3429000"/>
            <a:ext cx="4703233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6769104" y="3716869"/>
            <a:ext cx="4703233" cy="863599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6432552" y="3429001"/>
            <a:ext cx="336551" cy="3222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7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6769104" y="2277533"/>
            <a:ext cx="4703233" cy="2878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6432552" y="2277536"/>
            <a:ext cx="336551" cy="28786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6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6769104" y="1123951"/>
            <a:ext cx="4703233" cy="2878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6769104" y="1411818"/>
            <a:ext cx="4703233" cy="865716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6432552" y="1123952"/>
            <a:ext cx="336551" cy="2878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5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123951"/>
            <a:ext cx="5039784" cy="40728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all" spc="13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667" y="1411818"/>
            <a:ext cx="5039784" cy="4896908"/>
          </a:xfrm>
        </p:spPr>
        <p:txBody>
          <a:bodyPr>
            <a:normAutofit/>
          </a:bodyPr>
          <a:lstStyle>
            <a:lvl1pPr marL="228594" indent="-228594">
              <a:buFont typeface=".HelveticaNeueDeskInterface-Regular" charset="0"/>
              <a:buChar char="–"/>
              <a:defRPr sz="1333"/>
            </a:lvl1pPr>
            <a:lvl2pPr marL="838179" indent="-228594">
              <a:buFont typeface=".HelveticaNeueDeskInterface-Regular" charset="0"/>
              <a:buChar char="–"/>
              <a:defRPr sz="1333"/>
            </a:lvl2pPr>
            <a:lvl3pPr marL="1447764" indent="-228594">
              <a:buFont typeface=".HelveticaNeueDeskInterface-Regular" charset="0"/>
              <a:buChar char="–"/>
              <a:defRPr sz="1333"/>
            </a:lvl3pPr>
            <a:lvl4pPr marL="2057349" indent="-228594">
              <a:buFont typeface=".HelveticaNeueDeskInterface-Regular" charset="0"/>
              <a:buChar char="–"/>
              <a:defRPr sz="1067"/>
            </a:lvl4pPr>
            <a:lvl5pPr marL="2666933" indent="-228594">
              <a:buFont typeface=".HelveticaNeueDeskInterface-Regular" charset="0"/>
              <a:buChar char="–"/>
              <a:defRPr sz="10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t>29/11/21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6432553" y="1123951"/>
            <a:ext cx="5039783" cy="396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67" b="1" cap="all" spc="13">
                <a:solidFill>
                  <a:srgbClr val="191919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2"/>
          </p:nvPr>
        </p:nvSpPr>
        <p:spPr>
          <a:xfrm>
            <a:off x="6432549" y="1411818"/>
            <a:ext cx="5039784" cy="4896908"/>
          </a:xfrm>
        </p:spPr>
        <p:txBody>
          <a:bodyPr>
            <a:normAutofit/>
          </a:bodyPr>
          <a:lstStyle>
            <a:lvl1pPr marL="228594" indent="-228594">
              <a:buFont typeface=".HelveticaNeueDeskInterface-Regular" charset="0"/>
              <a:buChar char="–"/>
              <a:defRPr sz="1333"/>
            </a:lvl1pPr>
            <a:lvl2pPr marL="838179" indent="-228594">
              <a:buFont typeface=".HelveticaNeueDeskInterface-Regular" charset="0"/>
              <a:buChar char="–"/>
              <a:defRPr sz="1333"/>
            </a:lvl2pPr>
            <a:lvl3pPr marL="1447764" indent="-228594">
              <a:buFont typeface=".HelveticaNeueDeskInterface-Regular" charset="0"/>
              <a:buChar char="–"/>
              <a:defRPr sz="1333"/>
            </a:lvl3pPr>
            <a:lvl4pPr marL="2057349" indent="-228594">
              <a:buFont typeface=".HelveticaNeueDeskInterface-Regular" charset="0"/>
              <a:buChar char="–"/>
              <a:defRPr sz="1067"/>
            </a:lvl4pPr>
            <a:lvl5pPr marL="2666933" indent="-228594">
              <a:buFont typeface=".HelveticaNeueDeskInterface-Regular" charset="0"/>
              <a:buChar char="–"/>
              <a:defRPr sz="10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313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667" y="1546918"/>
            <a:ext cx="10752667" cy="4761807"/>
          </a:xfrm>
        </p:spPr>
        <p:txBody>
          <a:bodyPr>
            <a:normAutofit/>
          </a:bodyPr>
          <a:lstStyle>
            <a:lvl1pPr marL="380990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333"/>
            </a:lvl1pPr>
            <a:lvl2pPr marL="990575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333"/>
            </a:lvl2pPr>
            <a:lvl3pPr marL="1600160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333"/>
            </a:lvl3pPr>
            <a:lvl4pPr marL="2209745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067"/>
            </a:lvl4pPr>
            <a:lvl5pPr marL="2819330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0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 column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719667" y="1196976"/>
            <a:ext cx="10752667" cy="343067"/>
          </a:xfrm>
        </p:spPr>
        <p:txBody>
          <a:bodyPr>
            <a:normAutofit/>
          </a:bodyPr>
          <a:lstStyle>
            <a:lvl1pPr marL="0" indent="0" defTabSz="143996">
              <a:spcBef>
                <a:spcPts val="0"/>
              </a:spcBef>
              <a:buFont typeface=".HelveticaNeueDeskInterface-Regular" charset="0"/>
              <a:buNone/>
              <a:tabLst/>
              <a:defRPr sz="1600" b="1" i="0" cap="all" baseline="0"/>
            </a:lvl1pPr>
            <a:lvl2pPr marL="990575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600"/>
            </a:lvl2pPr>
            <a:lvl3pPr marL="1600160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333"/>
            </a:lvl3pPr>
            <a:lvl4pPr marL="2209745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067"/>
            </a:lvl4pPr>
            <a:lvl5pPr marL="2819330" indent="-380990" defTabSz="143996">
              <a:spcBef>
                <a:spcPts val="0"/>
              </a:spcBef>
              <a:buFont typeface=".HelveticaNeueDeskInterface-Regular" charset="0"/>
              <a:buChar char="–"/>
              <a:tabLst/>
              <a:defRPr sz="10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2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C8E76-077A-204A-BB01-F3B2AD3D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9412C-525B-7140-9228-5A97C4291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20884-CC7E-A544-A40C-BC08179F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1A725-74C0-4448-8CB6-8EAD00E7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CD9C8-449E-2F4E-A466-A6B5F53D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26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D7FED-5AE3-8444-9172-622CFEA4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E1B6B5-599F-9B48-8207-B8BB5E762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AFA7E2-C011-1945-B46A-B347C7FC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DBE56-9198-A04B-BD2D-1F112DD0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4A2AC-E0D5-C94A-8317-6B382BD0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65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E4031-253A-4640-8DCC-E6E49DCB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A6A1A-6719-BC4A-B202-B163C93F6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29B3F6-E880-204F-83B0-E7FDF6A88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433785-B10A-5447-ABD5-F1BF14C8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7C9D80-3BCB-6645-8D90-F0661D86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60A3A2-53F6-CC4B-9E36-A47E3A41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25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1AFA3-9F61-314F-AA52-D570A832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E6F0E9-B2B5-E245-88DE-BC3805E88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E174-1ED0-2B43-95EC-1B58C7C47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6F2787-97A3-DA42-9F88-0849B6AB8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9BBCCE-D5A3-8E4A-87B0-8E481C990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6B196C-33B5-6D4B-BE65-291F01B8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43FD24-C3CB-A646-BBB0-2DCB4270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8CFEB7-1867-7C4E-82E9-5B5F0662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2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DCBB0-D60D-BD41-9A6A-23898882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299A5-C996-0940-812C-0AE380BE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4D5BA-7D92-9A4D-937A-286A8EBF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46C901-21FA-6142-9EEF-7757C936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4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26CDAC-D226-364D-ADEF-F2C9BCE5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0A1936-C0E5-8545-A2C5-3CB2AE71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FF6CFE-804B-F048-8371-93DBE7D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0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7F981-70D2-B948-9A18-2DE11B34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52B95-8A98-F945-A3CF-4A25361FA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EF767-0A4A-0A4D-AD1B-5EB9B1B81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3A9D1-0909-4849-BF9A-D1F1CAF8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96AE7-7920-F046-B709-B5E0EDE6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7D4422-F541-F447-8590-07DBDA1D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31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D2701-958D-D544-8F11-7A3EC990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2013EC-F792-7848-8EBE-0E8B51826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B2CEEB-4C59-D348-A8A2-8FE3F7780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690F7-3AEC-4241-9A42-906788DA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9B0643-7C29-7141-8574-7928FB79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69B880-1963-B24A-8D44-0DE70ADB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AE40F-0106-3E4F-BEC7-95A3FA90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90FD52-7666-E445-BB00-C484A1D4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B0C81-D5AF-674C-920F-5AD80FE93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C2C6-8D62-EA44-9536-32C5D3E13009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6CE5D-D9FA-0042-B807-4395E6CF2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CA421-0893-9245-A130-3D49B9C98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2FB5-4C53-C14F-BE9A-3DD50D99A6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55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cheglov@tn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b@rapex-org.ru" TargetMode="External"/><Relationship Id="rId4" Type="http://schemas.openxmlformats.org/officeDocument/2006/relationships/hyperlink" Target="http://www.rapex-org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995732DA-96B6-3345-838A-285641977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60" y="4212225"/>
            <a:ext cx="11227079" cy="22164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Щеглов Станислав Анатольевич</a:t>
            </a:r>
          </a:p>
          <a:p>
            <a:pPr algn="l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направления</a:t>
            </a:r>
          </a:p>
          <a:p>
            <a:pPr algn="l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Энергоэффективность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зданий»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экономика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							современных зданий»</a:t>
            </a:r>
          </a:p>
          <a:p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426E5C-29AB-8645-AFE7-09EFB51F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51" y="5677948"/>
            <a:ext cx="1005888" cy="1005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488984-217D-584B-88B2-0A001DF3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65" y="481806"/>
            <a:ext cx="2584702" cy="18071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9A0F5B2-C651-094C-A8DD-F8FF7A482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93" y="6104316"/>
            <a:ext cx="2341398" cy="4519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E2BFA4A-A24E-D242-82B8-A00093405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963" y="6052619"/>
            <a:ext cx="2410859" cy="4383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3CAD64-F5EC-5848-BE27-F0E6DB712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749" y="5986421"/>
            <a:ext cx="1694761" cy="3631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2E1FDCA-708D-8B45-B84A-886FCEEDA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0278" y="2462307"/>
            <a:ext cx="8609261" cy="1807004"/>
          </a:xfrm>
        </p:spPr>
        <p:txBody>
          <a:bodyPr>
            <a:normAutofit fontScale="90000"/>
          </a:bodyPr>
          <a:lstStyle/>
          <a:p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«Ретроспектива технических решений в связке с актуализацией нормативной документации»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2667" b="1" cap="all" dirty="0" err="1">
                <a:solidFill>
                  <a:schemeClr val="accent1"/>
                </a:solidFill>
                <a:latin typeface="Arial"/>
              </a:rPr>
              <a:t>НИОКРы</a:t>
            </a:r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РАПЭКС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19664" y="903973"/>
            <a:ext cx="10752670" cy="542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НИИСФ – РАПЭКС. Актуализация СП 50.13330 «Тепловая защита зданий». Тепловая защита строительных конструкций, контактирующих с грунтом. Приложение Е.7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 2 года: 2020 - 2021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Предварительные расчеты и натурные испытания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методики, публичное обсуждение, финальная редакция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Пересмотрено влияние теплозащиты грунта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Разделены методики проектирования тепловой защиты для стен подвала и полов по грунту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Более четко сформулированы нормативные требования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Введена возможность учета удельных потерь тепла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08C40D-E3C3-1748-B565-8D2307C2C67D}"/>
              </a:ext>
            </a:extLst>
          </p:cNvPr>
          <p:cNvSpPr/>
          <p:nvPr/>
        </p:nvSpPr>
        <p:spPr>
          <a:xfrm>
            <a:off x="261257" y="819481"/>
            <a:ext cx="11791406" cy="54883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1453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2667" b="1" cap="all" dirty="0" err="1">
                <a:solidFill>
                  <a:schemeClr val="accent1"/>
                </a:solidFill>
                <a:latin typeface="Arial"/>
              </a:rPr>
              <a:t>НИОКРы</a:t>
            </a:r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РАПЭКС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19664" y="903973"/>
            <a:ext cx="10752670" cy="400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НИИСФ – РАПЭКС. Актуализация СП 230.1325800 «Характеристики теплотехнических неоднородностей». 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 1 год (2022)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Суть: получение данных по удельным потерям тепловой энергии в грунт через 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теплотехнически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неоднородные узлы  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Наполнение свода правил данными по конструкциям, контактирующими с грунтом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Более точный учет дополнительных потерь тепловой энергии на отопление и вентиляцию зданий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F048F55-301C-AF42-BFDC-482A26A12261}"/>
              </a:ext>
            </a:extLst>
          </p:cNvPr>
          <p:cNvSpPr/>
          <p:nvPr/>
        </p:nvSpPr>
        <p:spPr>
          <a:xfrm>
            <a:off x="261257" y="819481"/>
            <a:ext cx="11791406" cy="40890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866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2667" b="1" cap="all" dirty="0" err="1">
                <a:solidFill>
                  <a:schemeClr val="accent1"/>
                </a:solidFill>
                <a:latin typeface="Arial"/>
              </a:rPr>
              <a:t>НИОКРы</a:t>
            </a:r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РАПЭКС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19664" y="903973"/>
            <a:ext cx="10752670" cy="556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НИИСФ – РАПЭКС. Актуализация СП 50.13330 «Тепловая защита зданий». Актуализация нормативных требований к тепловой защите покрытий зданий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 1 год (2022)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Суть: анализ и пересмотр требований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РАПЭКС в сотрудничестве с профильными ассоциациями. Разработка методики расчета перехода на 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безуглеродную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экономику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 1 год (2022)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Суть: разработка методики и формирование параметров зеленого перехода в отношении промышленности производства теплоизоляционных материалов. 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1964EB8-DF2C-4742-8AFC-3DD3AA28F899}"/>
              </a:ext>
            </a:extLst>
          </p:cNvPr>
          <p:cNvSpPr/>
          <p:nvPr/>
        </p:nvSpPr>
        <p:spPr>
          <a:xfrm>
            <a:off x="261257" y="819481"/>
            <a:ext cx="11791406" cy="20978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25A5D4-CB56-EE46-A4AE-D7337F48F482}"/>
              </a:ext>
            </a:extLst>
          </p:cNvPr>
          <p:cNvSpPr/>
          <p:nvPr/>
        </p:nvSpPr>
        <p:spPr>
          <a:xfrm>
            <a:off x="261257" y="3204753"/>
            <a:ext cx="11791406" cy="27492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5784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2667" b="1" cap="all" dirty="0" err="1">
                <a:solidFill>
                  <a:schemeClr val="accent1"/>
                </a:solidFill>
                <a:latin typeface="Arial"/>
              </a:rPr>
              <a:t>НИОКРы</a:t>
            </a:r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РАПЭКС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19664" y="903973"/>
            <a:ext cx="10752670" cy="353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НИИСФ – РАПЭКС. Разработка инструмента по расчету приведенного сопротивления теплопередаче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 1 год (2021)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Суть: автоматизированный расчет приведенного сопротивления теплопередаче ограждающих конструкций необходимого при расчете удельной теплозащитной характеристики здания</a:t>
            </a:r>
          </a:p>
          <a:p>
            <a:pPr marL="914400" lvl="1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СП 50.13330.2012 и</a:t>
            </a:r>
          </a:p>
          <a:p>
            <a:pPr lvl="1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	СП 230.1325800.2015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52F2D-BAC1-DB41-9283-2438A207E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355" y="3263153"/>
            <a:ext cx="5788483" cy="2926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B1343E-48BC-C345-981C-4C197B8BCCF9}"/>
              </a:ext>
            </a:extLst>
          </p:cNvPr>
          <p:cNvSpPr txBox="1"/>
          <p:nvPr/>
        </p:nvSpPr>
        <p:spPr>
          <a:xfrm>
            <a:off x="719664" y="4957732"/>
            <a:ext cx="5247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2000" u="sng" dirty="0">
                <a:latin typeface="Arial" panose="020B0604020202020204" pitchFamily="34" charset="0"/>
                <a:cs typeface="Arial" panose="020B0604020202020204" pitchFamily="34" charset="0"/>
              </a:rPr>
              <a:t>https://faufcc.ru/methodical-assurance/methodical-materials/teplo_calc/</a:t>
            </a:r>
          </a:p>
        </p:txBody>
      </p:sp>
    </p:spTree>
    <p:extLst>
      <p:ext uri="{BB962C8B-B14F-4D97-AF65-F5344CB8AC3E}">
        <p14:creationId xmlns:p14="http://schemas.microsoft.com/office/powerpoint/2010/main" val="305727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8F3A9-894E-534A-9C5C-BF47611A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7283"/>
            <a:ext cx="10515600" cy="324418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Щеглов Станислав Анатольевич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(911) 029-40-11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scheglov@tn.ru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www.tn.ru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ADC6A-C092-2B4C-98EA-8B2AA425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505" y="554906"/>
            <a:ext cx="2567768" cy="1795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20C83-B304-9741-8353-BE4B4D4EA744}"/>
              </a:ext>
            </a:extLst>
          </p:cNvPr>
          <p:cNvSpPr txBox="1"/>
          <p:nvPr/>
        </p:nvSpPr>
        <p:spPr>
          <a:xfrm>
            <a:off x="8215428" y="2827283"/>
            <a:ext cx="3510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www.rapex-org.ru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mb@rapex-org.ru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916 125-31-21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3577" y="4333805"/>
            <a:ext cx="2404607" cy="4072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67" dirty="0">
                <a:solidFill>
                  <a:srgbClr val="0070C0"/>
                </a:solidFill>
              </a:rPr>
              <a:t>ЭКОНОМИКА</a:t>
            </a:r>
            <a:endParaRPr lang="en-US" sz="2667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65520" y="226690"/>
            <a:ext cx="10752667" cy="592791"/>
          </a:xfrm>
        </p:spPr>
        <p:txBody>
          <a:bodyPr>
            <a:normAutofit/>
          </a:bodyPr>
          <a:lstStyle/>
          <a:p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Перспективы развития </a:t>
            </a:r>
            <a:r>
              <a:rPr lang="ru-RU" sz="2667" b="1" cap="all" dirty="0" err="1">
                <a:solidFill>
                  <a:schemeClr val="accent1"/>
                </a:solidFill>
                <a:latin typeface="Arial"/>
              </a:rPr>
              <a:t>ээ</a:t>
            </a:r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в </a:t>
            </a:r>
            <a:r>
              <a:rPr lang="ru-RU" sz="2667" b="1" cap="all" dirty="0" err="1">
                <a:solidFill>
                  <a:schemeClr val="accent1"/>
                </a:solidFill>
                <a:latin typeface="Arial"/>
              </a:rPr>
              <a:t>россии</a:t>
            </a:r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: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6B0535-87C8-8948-9A6E-FA9F7DB9E0C2}"/>
              </a:ext>
            </a:extLst>
          </p:cNvPr>
          <p:cNvSpPr txBox="1">
            <a:spLocks/>
          </p:cNvSpPr>
          <p:nvPr/>
        </p:nvSpPr>
        <p:spPr>
          <a:xfrm>
            <a:off x="8243575" y="5452093"/>
            <a:ext cx="2404607" cy="4072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67" dirty="0" err="1">
                <a:solidFill>
                  <a:srgbClr val="0070C0"/>
                </a:solidFill>
              </a:rPr>
              <a:t>ПОЛИТИКи</a:t>
            </a:r>
            <a:endParaRPr lang="en-US" sz="2667" dirty="0">
              <a:solidFill>
                <a:srgbClr val="0070C0"/>
              </a:solidFill>
            </a:endParaRPr>
          </a:p>
        </p:txBody>
      </p:sp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2C44F91E-6816-1C47-9D9C-21D75C8E02DF}"/>
              </a:ext>
            </a:extLst>
          </p:cNvPr>
          <p:cNvSpPr/>
          <p:nvPr/>
        </p:nvSpPr>
        <p:spPr>
          <a:xfrm>
            <a:off x="10916745" y="4442373"/>
            <a:ext cx="686676" cy="141027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2400">
              <a:solidFill>
                <a:schemeClr val="tx1"/>
              </a:solidFill>
            </a:endParaRPr>
          </a:p>
        </p:txBody>
      </p:sp>
      <p:sp>
        <p:nvSpPr>
          <p:cNvPr id="12" name="Curved Left Arrow 11">
            <a:extLst>
              <a:ext uri="{FF2B5EF4-FFF2-40B4-BE49-F238E27FC236}">
                <a16:creationId xmlns:a16="http://schemas.microsoft.com/office/drawing/2014/main" id="{17EF6748-33EF-B741-93CF-419C5FBB6C88}"/>
              </a:ext>
            </a:extLst>
          </p:cNvPr>
          <p:cNvSpPr/>
          <p:nvPr/>
        </p:nvSpPr>
        <p:spPr>
          <a:xfrm rot="10800000">
            <a:off x="7288339" y="4436960"/>
            <a:ext cx="686676" cy="141027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2400">
              <a:solidFill>
                <a:schemeClr val="tx1"/>
              </a:solidFill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59873FE-117A-384D-B477-954AED9FC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8432" y="2115652"/>
            <a:ext cx="3586936" cy="455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cap="all" dirty="0"/>
              <a:t>КИОТСКИЙ ПРОТОКОЛ 1997</a:t>
            </a:r>
            <a:endParaRPr lang="en-US" sz="1600" cap="all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2DC7E864-C21D-A841-8C13-77AB52F072D8}"/>
              </a:ext>
            </a:extLst>
          </p:cNvPr>
          <p:cNvSpPr txBox="1">
            <a:spLocks/>
          </p:cNvSpPr>
          <p:nvPr/>
        </p:nvSpPr>
        <p:spPr>
          <a:xfrm>
            <a:off x="588580" y="985933"/>
            <a:ext cx="3486149" cy="4554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cap="all" dirty="0"/>
              <a:t>До киотского протокола</a:t>
            </a:r>
            <a:endParaRPr lang="en-US" sz="1600" cap="all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1B78788-70B8-6446-8EEE-61763EA30913}"/>
              </a:ext>
            </a:extLst>
          </p:cNvPr>
          <p:cNvSpPr txBox="1">
            <a:spLocks/>
          </p:cNvSpPr>
          <p:nvPr/>
        </p:nvSpPr>
        <p:spPr>
          <a:xfrm>
            <a:off x="565520" y="1460299"/>
            <a:ext cx="2853845" cy="4072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67" dirty="0">
                <a:solidFill>
                  <a:srgbClr val="0070C0"/>
                </a:solidFill>
              </a:rPr>
              <a:t>ЭКОНОМИКА</a:t>
            </a:r>
            <a:endParaRPr lang="en-US" sz="2667" dirty="0">
              <a:solidFill>
                <a:srgbClr val="0070C0"/>
              </a:solidFill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460C449-6230-804E-B068-A1886EF44BFC}"/>
              </a:ext>
            </a:extLst>
          </p:cNvPr>
          <p:cNvSpPr txBox="1">
            <a:spLocks/>
          </p:cNvSpPr>
          <p:nvPr/>
        </p:nvSpPr>
        <p:spPr>
          <a:xfrm>
            <a:off x="7549905" y="3705395"/>
            <a:ext cx="3586936" cy="45544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cap="all" dirty="0"/>
              <a:t>Парижское соглашение по климату 2015</a:t>
            </a:r>
            <a:endParaRPr lang="en-US" sz="1600" cap="all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3434E3F-FD23-A347-A773-55264ACEF7F5}"/>
              </a:ext>
            </a:extLst>
          </p:cNvPr>
          <p:cNvSpPr txBox="1">
            <a:spLocks/>
          </p:cNvSpPr>
          <p:nvPr/>
        </p:nvSpPr>
        <p:spPr>
          <a:xfrm>
            <a:off x="4205816" y="2576149"/>
            <a:ext cx="2853845" cy="12077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67" dirty="0">
                <a:solidFill>
                  <a:srgbClr val="0070C0"/>
                </a:solidFill>
              </a:rPr>
              <a:t>ЭКОНОМИКА</a:t>
            </a:r>
          </a:p>
          <a:p>
            <a:pPr algn="ctr"/>
            <a:r>
              <a:rPr lang="ru-RU" sz="1333" dirty="0"/>
              <a:t>+ немного</a:t>
            </a:r>
          </a:p>
          <a:p>
            <a:pPr algn="ctr"/>
            <a:r>
              <a:rPr lang="ru-RU" sz="2667" dirty="0">
                <a:solidFill>
                  <a:srgbClr val="0070C0"/>
                </a:solidFill>
              </a:rPr>
              <a:t>политики</a:t>
            </a:r>
            <a:endParaRPr lang="en-US" sz="2667" dirty="0">
              <a:solidFill>
                <a:srgbClr val="0070C0"/>
              </a:solidFill>
            </a:endParaRP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922642CD-2E61-4D40-8E29-3DA56B4FAF26}"/>
              </a:ext>
            </a:extLst>
          </p:cNvPr>
          <p:cNvSpPr txBox="1">
            <a:spLocks/>
          </p:cNvSpPr>
          <p:nvPr/>
        </p:nvSpPr>
        <p:spPr>
          <a:xfrm>
            <a:off x="8117271" y="1272537"/>
            <a:ext cx="3486149" cy="77447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667" b="1" cap="all" dirty="0"/>
              <a:t>Затраты и</a:t>
            </a:r>
          </a:p>
          <a:p>
            <a:pPr marL="0" indent="0" algn="r">
              <a:buNone/>
            </a:pPr>
            <a:r>
              <a:rPr lang="ru-RU" sz="2667" b="1" cap="all" dirty="0"/>
              <a:t>экономия!</a:t>
            </a:r>
            <a:endParaRPr lang="en-US" sz="2667" cap="all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EC4EF91A-C121-1F4C-9C85-19A882BFA74E}"/>
              </a:ext>
            </a:extLst>
          </p:cNvPr>
          <p:cNvSpPr txBox="1">
            <a:spLocks/>
          </p:cNvSpPr>
          <p:nvPr/>
        </p:nvSpPr>
        <p:spPr>
          <a:xfrm>
            <a:off x="565520" y="4436959"/>
            <a:ext cx="6713924" cy="45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cap="all" dirty="0"/>
              <a:t>Внешний торговый оборот</a:t>
            </a:r>
          </a:p>
          <a:p>
            <a:pPr marL="0" indent="0">
              <a:buNone/>
            </a:pPr>
            <a:r>
              <a:rPr lang="ru-RU" sz="3200" b="1" cap="all" dirty="0"/>
              <a:t>И Приток денежной</a:t>
            </a:r>
          </a:p>
          <a:p>
            <a:pPr marL="0" indent="0">
              <a:buNone/>
            </a:pPr>
            <a:r>
              <a:rPr lang="ru-RU" sz="3200" b="1" cap="all" dirty="0"/>
              <a:t>массы в страну !!!</a:t>
            </a:r>
            <a:endParaRPr lang="en-US" sz="3200" cap="all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379E77-6240-8244-BB0B-A552F9860C99}"/>
              </a:ext>
            </a:extLst>
          </p:cNvPr>
          <p:cNvSpPr txBox="1">
            <a:spLocks/>
          </p:cNvSpPr>
          <p:nvPr/>
        </p:nvSpPr>
        <p:spPr>
          <a:xfrm>
            <a:off x="7983909" y="4926561"/>
            <a:ext cx="2941729" cy="4554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10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.HelveticaNeueDeskInterface-Regular" charset="0"/>
              <a:buChar char="–"/>
              <a:defRPr sz="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cap="all" dirty="0"/>
              <a:t>И много</a:t>
            </a:r>
            <a:endParaRPr lang="en-US" sz="1600" cap="all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C060742-0E65-904E-B45C-51131F5BC44E}"/>
              </a:ext>
            </a:extLst>
          </p:cNvPr>
          <p:cNvSpPr/>
          <p:nvPr/>
        </p:nvSpPr>
        <p:spPr>
          <a:xfrm rot="10800000">
            <a:off x="5832355" y="5062978"/>
            <a:ext cx="1240333" cy="3891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2400"/>
          </a:p>
        </p:txBody>
      </p:sp>
    </p:spTree>
    <p:extLst>
      <p:ext uri="{BB962C8B-B14F-4D97-AF65-F5344CB8AC3E}">
        <p14:creationId xmlns:p14="http://schemas.microsoft.com/office/powerpoint/2010/main" val="5024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53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Актуализация нормативных документов по ЭЭ 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1FA284-71A6-D44F-B851-F9BCB68CB41F}"/>
              </a:ext>
            </a:extLst>
          </p:cNvPr>
          <p:cNvSpPr txBox="1"/>
          <p:nvPr/>
        </p:nvSpPr>
        <p:spPr>
          <a:xfrm>
            <a:off x="719667" y="875689"/>
            <a:ext cx="11083120" cy="545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СП 131.13330. «Строительная климатология»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СП 50.13330. «Тепловая защита зданий»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СП 354.1325800 «Здания жилые и общественные»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СП 54.13330. «Здания жилые многоквартирные»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СП 230.1325800. «Характеристики теплотехнических неоднородностей»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ПП 1628 «Правила установления требований к ЭЭ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Приказы Минстроя России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 т д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 т п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A48142-91A8-E249-9B48-23CC2D4EA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074" y="3228550"/>
            <a:ext cx="3157988" cy="35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Тепловые потери в многоквартирном здании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41F91-1BDA-9D49-BE0D-3E431F63C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7" y="819481"/>
            <a:ext cx="6529985" cy="389141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19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464491" y="875689"/>
            <a:ext cx="4727510" cy="372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Внешние стены		18%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Покрытие			8%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Фундамент			6%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Окна				18%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Вентиляция		50%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Итого:			100%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49AE3-9B4F-E246-BB18-B2BF4E670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49" y="4710896"/>
            <a:ext cx="1458557" cy="1817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97FF0-F0E1-C243-8121-A5E1F7E6D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455" y="4710895"/>
            <a:ext cx="479394" cy="386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20438B-40A9-D14D-AA88-236B57B93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763067" y="6141866"/>
            <a:ext cx="479394" cy="386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84639B-72A5-544C-90E8-252673FD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220" y="6141866"/>
            <a:ext cx="479394" cy="386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17D13-7A00-8546-869E-C57809205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897145" y="4710895"/>
            <a:ext cx="479394" cy="3867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40FF3D-0729-4A4B-BD8F-53D79C485612}"/>
              </a:ext>
            </a:extLst>
          </p:cNvPr>
          <p:cNvSpPr txBox="1"/>
          <p:nvPr/>
        </p:nvSpPr>
        <p:spPr>
          <a:xfrm>
            <a:off x="719665" y="5130203"/>
            <a:ext cx="8241789" cy="165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u="sng" dirty="0">
                <a:latin typeface="Arial" panose="020B0604020202020204" pitchFamily="34" charset="0"/>
                <a:cs typeface="Arial" panose="020B0604020202020204" pitchFamily="34" charset="0"/>
              </a:rPr>
              <a:t>Вопрос к аудитории: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Являются ли предложенные проценты потерь одинаковыми для всех случаев жизни?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2" y="1088747"/>
            <a:ext cx="5417436" cy="3947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992" y="-44037"/>
            <a:ext cx="9824608" cy="945822"/>
          </a:xfrm>
        </p:spPr>
        <p:txBody>
          <a:bodyPr/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Здание как сбалансированная система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329" y="3429001"/>
            <a:ext cx="5120680" cy="2740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8F52BAFE-33EE-6146-AC26-89FB35542FAF}"/>
              </a:ext>
            </a:extLst>
          </p:cNvPr>
          <p:cNvSpPr>
            <a:spLocks/>
          </p:cNvSpPr>
          <p:nvPr/>
        </p:nvSpPr>
        <p:spPr bwMode="auto">
          <a:xfrm>
            <a:off x="6602278" y="921147"/>
            <a:ext cx="4898730" cy="94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>
              <a:buClr>
                <a:srgbClr val="C00000"/>
              </a:buClr>
              <a:buSzPct val="120000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Энергобаланс здания: сколько энергии израсходовали (потеряли) столько и нужно поставить!</a:t>
            </a:r>
          </a:p>
          <a:p>
            <a:pPr marL="0" lvl="1">
              <a:buClr>
                <a:srgbClr val="C00000"/>
              </a:buClr>
              <a:buSzPct val="120000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20000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Тепловая энергия, поставленная в здание стремится покинуть его по пути наименьшего сопротивления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C8415E2-A19F-FE4D-B301-C91FF2B86AD6}"/>
              </a:ext>
            </a:extLst>
          </p:cNvPr>
          <p:cNvSpPr>
            <a:spLocks/>
          </p:cNvSpPr>
          <p:nvPr/>
        </p:nvSpPr>
        <p:spPr bwMode="auto">
          <a:xfrm>
            <a:off x="690990" y="5223566"/>
            <a:ext cx="5405009" cy="94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>
              <a:buClr>
                <a:srgbClr val="C00000"/>
              </a:buClr>
              <a:buSzPct val="120000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Критически важно своевременное обновление методик 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расчета и оценки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энергобаланса зданий</a:t>
            </a:r>
          </a:p>
        </p:txBody>
      </p:sp>
    </p:spTree>
    <p:extLst>
      <p:ext uri="{BB962C8B-B14F-4D97-AF65-F5344CB8AC3E}">
        <p14:creationId xmlns:p14="http://schemas.microsoft.com/office/powerpoint/2010/main" val="421211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От чего зависит размер тепловых потерь здания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19664" y="903973"/>
            <a:ext cx="10752670" cy="372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От климатических особенностей региона:</a:t>
            </a:r>
          </a:p>
          <a:p>
            <a:pPr algn="ctr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u="sng" dirty="0">
                <a:latin typeface="Arial" panose="020B0604020202020204" pitchFamily="34" charset="0"/>
                <a:cs typeface="Arial" panose="020B0604020202020204" pitchFamily="34" charset="0"/>
              </a:rPr>
              <a:t>…Москва, Ростов на Дону, Красноярск… 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От категории здания:</a:t>
            </a:r>
          </a:p>
          <a:p>
            <a:pPr algn="ctr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u="sng" dirty="0">
                <a:latin typeface="Arial" panose="020B0604020202020204" pitchFamily="34" charset="0"/>
                <a:cs typeface="Arial" panose="020B0604020202020204" pitchFamily="34" charset="0"/>
              </a:rPr>
              <a:t>…Жилое, Административное, Производственное…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От уровня энергосберегающих мер:</a:t>
            </a:r>
          </a:p>
          <a:p>
            <a:pPr algn="ctr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u="sng" dirty="0">
                <a:latin typeface="Arial" panose="020B0604020202020204" pitchFamily="34" charset="0"/>
                <a:cs typeface="Arial" panose="020B0604020202020204" pitchFamily="34" charset="0"/>
              </a:rPr>
              <a:t>…Теплоизоляция, герметичность, окна, вентиляция, ВИЭ… 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От режима эксплуатации здания:</a:t>
            </a:r>
          </a:p>
          <a:p>
            <a:pPr algn="ctr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u="sng" dirty="0">
                <a:latin typeface="Arial" panose="020B0604020202020204" pitchFamily="34" charset="0"/>
                <a:cs typeface="Arial" panose="020B0604020202020204" pitchFamily="34" charset="0"/>
              </a:rPr>
              <a:t>…Энергосберегающий, нормативный, «жесткий»…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0FF3D-0729-4A4B-BD8F-53D79C485612}"/>
              </a:ext>
            </a:extLst>
          </p:cNvPr>
          <p:cNvSpPr txBox="1"/>
          <p:nvPr/>
        </p:nvSpPr>
        <p:spPr>
          <a:xfrm>
            <a:off x="719664" y="5097957"/>
            <a:ext cx="10752669" cy="1183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u="sng" dirty="0">
                <a:latin typeface="Arial" panose="020B0604020202020204" pitchFamily="34" charset="0"/>
                <a:cs typeface="Arial" panose="020B0604020202020204" pitchFamily="34" charset="0"/>
              </a:rPr>
              <a:t>Вопрос к аудитории: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Должны ли методы повышения ЭЭ зданий быть одинаковыми для всех случаев жизни?</a:t>
            </a:r>
          </a:p>
        </p:txBody>
      </p:sp>
    </p:spTree>
    <p:extLst>
      <p:ext uri="{BB962C8B-B14F-4D97-AF65-F5344CB8AC3E}">
        <p14:creationId xmlns:p14="http://schemas.microsoft.com/office/powerpoint/2010/main" val="184355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Как определить необходимый набор ЭС мер?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19664" y="903973"/>
            <a:ext cx="10752670" cy="556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Строго на основании расчета энергобаланса!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Нужна единая общепринятая расчетная методика!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наличие точных исходных данных для проектирования!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Для расчета ЭП жилого здания необходимо порядка 50 - 100 значений различных исходных данных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Примерно 50% данных берутся из справочников, например СП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Данные в СП постоянно обновляются, отражая текущий уровень развития науки и промышленности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Изменение нормативно-технической базы происходит на основании результатов 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НИОКРов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, проводимых в рамках взаимодействия государства и бизнеса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требования всегда устанавливаются с учетом экономического развития страны и отрасли </a:t>
            </a:r>
          </a:p>
        </p:txBody>
      </p:sp>
    </p:spTree>
    <p:extLst>
      <p:ext uri="{BB962C8B-B14F-4D97-AF65-F5344CB8AC3E}">
        <p14:creationId xmlns:p14="http://schemas.microsoft.com/office/powerpoint/2010/main" val="252063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роль торговых ассоциаций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19664" y="903973"/>
            <a:ext cx="10752670" cy="4145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Промышленные союзы, торговые ассоциации принимают активное участие в обновлении общепризнанных методик расчета, методов проведения испытаний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Опыт некоммерческих организаций базируется на результатах работы 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центров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Цель бизнеса подтвердить полученные результаты и выводы в официально аккредитованной лаборатории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Роль государства при обновлении норм обеспечить учет интересов большинства промышленных производителей на рынке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Так работает механизм ГЧП и прогресс в развитии науки и техники в современном мире </a:t>
            </a:r>
          </a:p>
        </p:txBody>
      </p:sp>
    </p:spTree>
    <p:extLst>
      <p:ext uri="{BB962C8B-B14F-4D97-AF65-F5344CB8AC3E}">
        <p14:creationId xmlns:p14="http://schemas.microsoft.com/office/powerpoint/2010/main" val="22551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32552" y="6307799"/>
            <a:ext cx="4032249" cy="220851"/>
          </a:xfrm>
        </p:spPr>
        <p:txBody>
          <a:bodyPr/>
          <a:lstStyle/>
          <a:p>
            <a:fld id="{4BD1D1C7-313D-C741-A56B-A85C05D09B4D}" type="datetime3">
              <a:rPr lang="ru-RU" smtClean="0"/>
              <a:t>29/11/21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0801351" y="6307799"/>
            <a:ext cx="670983" cy="220851"/>
          </a:xfrm>
        </p:spPr>
        <p:txBody>
          <a:bodyPr/>
          <a:lstStyle/>
          <a:p>
            <a:fld id="{D809891A-D309-0247-92B5-BD07C36B083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26690"/>
            <a:ext cx="11083120" cy="592791"/>
          </a:xfrm>
        </p:spPr>
        <p:txBody>
          <a:bodyPr>
            <a:normAutofit/>
          </a:bodyPr>
          <a:lstStyle/>
          <a:p>
            <a:pPr defTabSz="457200"/>
            <a:r>
              <a:rPr lang="ru-RU" sz="2667" b="1" cap="all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2667" b="1" cap="all" dirty="0" err="1">
                <a:solidFill>
                  <a:schemeClr val="accent1"/>
                </a:solidFill>
                <a:latin typeface="Arial"/>
              </a:rPr>
              <a:t>рапэкс</a:t>
            </a:r>
            <a:endParaRPr lang="en-US" sz="2667" b="1" cap="all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7C4CC-901B-C649-9466-CDD99AE09416}"/>
              </a:ext>
            </a:extLst>
          </p:cNvPr>
          <p:cNvSpPr txBox="1"/>
          <p:nvPr/>
        </p:nvSpPr>
        <p:spPr>
          <a:xfrm>
            <a:off x="719664" y="930098"/>
            <a:ext cx="10752670" cy="559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Российская ассоциация производителей 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экструзионного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пенополистирола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Насчитывает в своем составе 5 ведущих производителей 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экструзионного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пенополистирола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	ПЕНОПЛЭКС				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ТехноНИКОЛЬ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РАПЭКС занимает активную позицию по актуализации технических «правил игры» на рынке 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XPS</a:t>
            </a:r>
          </a:p>
          <a:p>
            <a:pPr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Партнерами РАПЕКС являются: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НИИСФ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ЦНИИПромЗданий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НИИОСП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F4A32-AA29-624A-8B77-EBB5383D74B1}"/>
              </a:ext>
            </a:extLst>
          </p:cNvPr>
          <p:cNvSpPr txBox="1"/>
          <p:nvPr/>
        </p:nvSpPr>
        <p:spPr>
          <a:xfrm>
            <a:off x="6095999" y="2405529"/>
            <a:ext cx="5877077" cy="134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	УРСА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67" dirty="0" err="1">
                <a:latin typeface="Arial" panose="020B0604020202020204" pitchFamily="34" charset="0"/>
                <a:cs typeface="Arial" panose="020B0604020202020204" pitchFamily="34" charset="0"/>
              </a:rPr>
              <a:t>Экстрол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    Чеховская теплоизоляция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05C4C-26E3-E548-89DF-1CB6C5332AAC}"/>
              </a:ext>
            </a:extLst>
          </p:cNvPr>
          <p:cNvSpPr txBox="1"/>
          <p:nvPr/>
        </p:nvSpPr>
        <p:spPr>
          <a:xfrm>
            <a:off x="6095999" y="5068239"/>
            <a:ext cx="5541563" cy="134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ЕРЗ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НОПСМ</a:t>
            </a:r>
          </a:p>
          <a:p>
            <a:pPr marL="457200" indent="-457200" algn="just">
              <a:lnSpc>
                <a:spcPts val="2400"/>
              </a:lnSpc>
              <a:spcAft>
                <a:spcPts val="1333"/>
              </a:spcAft>
              <a:buClr>
                <a:srgbClr val="E2241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АВОК</a:t>
            </a:r>
          </a:p>
        </p:txBody>
      </p:sp>
    </p:spTree>
    <p:extLst>
      <p:ext uri="{BB962C8B-B14F-4D97-AF65-F5344CB8AC3E}">
        <p14:creationId xmlns:p14="http://schemas.microsoft.com/office/powerpoint/2010/main" val="3962527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47552</TotalTime>
  <Words>892</Words>
  <Application>Microsoft Macintosh PowerPoint</Application>
  <PresentationFormat>Широкоэкранный</PresentationFormat>
  <Paragraphs>164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.HelveticaNeueDeskInterface-Regular</vt:lpstr>
      <vt:lpstr>Arial</vt:lpstr>
      <vt:lpstr>Calibri</vt:lpstr>
      <vt:lpstr>Calibri Light</vt:lpstr>
      <vt:lpstr>Times New Roman</vt:lpstr>
      <vt:lpstr>Тема Office</vt:lpstr>
      <vt:lpstr>  «Ретроспектива технических решений в связке с актуализацией нормативной документации» </vt:lpstr>
      <vt:lpstr>Перспективы развития ээ в россии:</vt:lpstr>
      <vt:lpstr>Актуализация нормативных документов по ЭЭ </vt:lpstr>
      <vt:lpstr>Тепловые потери в многоквартирном здании</vt:lpstr>
      <vt:lpstr>Здание как сбалансированная система</vt:lpstr>
      <vt:lpstr>От чего зависит размер тепловых потерь здания</vt:lpstr>
      <vt:lpstr>Как определить необходимый набор ЭС мер?</vt:lpstr>
      <vt:lpstr> роль торговых ассоциаций</vt:lpstr>
      <vt:lpstr> рапэкс</vt:lpstr>
      <vt:lpstr> НИОКРы РАПЭКС</vt:lpstr>
      <vt:lpstr> НИОКРы РАПЭКС</vt:lpstr>
      <vt:lpstr> НИОКРы РАПЭКС</vt:lpstr>
      <vt:lpstr> НИОКРы РАПЭКС</vt:lpstr>
      <vt:lpstr>Спасибо за внимание!  Щеглов Станислав Анатольевич   +7 (911) 029-40-11  scheglov@tn.ru www.tn.ru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ВИДЕОКОНФЕРЕНЦИЯ «БЛАГОПРИЯТНАЯ СРЕДА ПРОЖИВАНИЯ НА ОСНОВЕ ИННОВАЦИОНЫХ РЕШЕНИЙ»</dc:title>
  <dc:creator>Microsoft Office User</dc:creator>
  <cp:lastModifiedBy>Microsoft Office User</cp:lastModifiedBy>
  <cp:revision>645</cp:revision>
  <dcterms:created xsi:type="dcterms:W3CDTF">2020-07-01T12:40:35Z</dcterms:created>
  <dcterms:modified xsi:type="dcterms:W3CDTF">2021-11-29T09:49:59Z</dcterms:modified>
</cp:coreProperties>
</file>